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handoutMasterIdLst>
    <p:handoutMasterId r:id="rId83"/>
  </p:handoutMasterIdLst>
  <p:sldIdLst>
    <p:sldId id="567" r:id="rId2"/>
    <p:sldId id="575" r:id="rId3"/>
    <p:sldId id="576" r:id="rId4"/>
    <p:sldId id="569" r:id="rId5"/>
    <p:sldId id="577" r:id="rId6"/>
    <p:sldId id="578" r:id="rId7"/>
    <p:sldId id="579" r:id="rId8"/>
    <p:sldId id="580" r:id="rId9"/>
    <p:sldId id="457" r:id="rId10"/>
    <p:sldId id="458" r:id="rId11"/>
    <p:sldId id="315" r:id="rId12"/>
    <p:sldId id="456" r:id="rId13"/>
    <p:sldId id="419" r:id="rId14"/>
    <p:sldId id="459" r:id="rId15"/>
    <p:sldId id="460" r:id="rId16"/>
    <p:sldId id="461" r:id="rId17"/>
    <p:sldId id="462" r:id="rId18"/>
    <p:sldId id="463" r:id="rId19"/>
    <p:sldId id="464" r:id="rId20"/>
    <p:sldId id="465" r:id="rId21"/>
    <p:sldId id="491" r:id="rId22"/>
    <p:sldId id="492" r:id="rId23"/>
    <p:sldId id="493" r:id="rId24"/>
    <p:sldId id="494" r:id="rId25"/>
    <p:sldId id="466" r:id="rId26"/>
    <p:sldId id="467" r:id="rId27"/>
    <p:sldId id="468" r:id="rId28"/>
    <p:sldId id="469" r:id="rId29"/>
    <p:sldId id="495" r:id="rId30"/>
    <p:sldId id="496" r:id="rId31"/>
    <p:sldId id="497" r:id="rId32"/>
    <p:sldId id="498" r:id="rId33"/>
    <p:sldId id="490" r:id="rId34"/>
    <p:sldId id="519" r:id="rId35"/>
    <p:sldId id="520" r:id="rId36"/>
    <p:sldId id="521" r:id="rId37"/>
    <p:sldId id="529" r:id="rId38"/>
    <p:sldId id="530" r:id="rId39"/>
    <p:sldId id="531" r:id="rId40"/>
    <p:sldId id="532" r:id="rId41"/>
    <p:sldId id="522" r:id="rId42"/>
    <p:sldId id="523" r:id="rId43"/>
    <p:sldId id="524" r:id="rId44"/>
    <p:sldId id="525" r:id="rId45"/>
    <p:sldId id="533" r:id="rId46"/>
    <p:sldId id="534" r:id="rId47"/>
    <p:sldId id="535" r:id="rId48"/>
    <p:sldId id="536" r:id="rId49"/>
    <p:sldId id="526" r:id="rId50"/>
    <p:sldId id="527" r:id="rId51"/>
    <p:sldId id="528" r:id="rId52"/>
    <p:sldId id="566" r:id="rId53"/>
    <p:sldId id="539" r:id="rId54"/>
    <p:sldId id="540" r:id="rId55"/>
    <p:sldId id="541" r:id="rId56"/>
    <p:sldId id="542" r:id="rId57"/>
    <p:sldId id="538" r:id="rId58"/>
    <p:sldId id="543" r:id="rId59"/>
    <p:sldId id="544" r:id="rId60"/>
    <p:sldId id="545" r:id="rId61"/>
    <p:sldId id="554" r:id="rId62"/>
    <p:sldId id="555" r:id="rId63"/>
    <p:sldId id="556" r:id="rId64"/>
    <p:sldId id="557" r:id="rId65"/>
    <p:sldId id="546" r:id="rId66"/>
    <p:sldId id="547" r:id="rId67"/>
    <p:sldId id="548" r:id="rId68"/>
    <p:sldId id="549" r:id="rId69"/>
    <p:sldId id="558" r:id="rId70"/>
    <p:sldId id="559" r:id="rId71"/>
    <p:sldId id="560" r:id="rId72"/>
    <p:sldId id="561" r:id="rId73"/>
    <p:sldId id="550" r:id="rId74"/>
    <p:sldId id="551" r:id="rId75"/>
    <p:sldId id="552" r:id="rId76"/>
    <p:sldId id="553" r:id="rId77"/>
    <p:sldId id="562" r:id="rId78"/>
    <p:sldId id="563" r:id="rId79"/>
    <p:sldId id="564" r:id="rId80"/>
    <p:sldId id="565" r:id="rId81"/>
  </p:sldIdLst>
  <p:sldSz cx="2663825" cy="3779838"/>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70AD47"/>
    <a:srgbClr val="FF5050"/>
    <a:srgbClr val="FF9966"/>
    <a:srgbClr val="CC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snapToGrid="0">
      <p:cViewPr varScale="1">
        <p:scale>
          <a:sx n="204" d="100"/>
          <a:sy n="204" d="100"/>
        </p:scale>
        <p:origin x="3352" y="176"/>
      </p:cViewPr>
      <p:guideLst/>
    </p:cSldViewPr>
  </p:slideViewPr>
  <p:notesTextViewPr>
    <p:cViewPr>
      <p:scale>
        <a:sx n="1" d="1"/>
        <a:sy n="1" d="1"/>
      </p:scale>
      <p:origin x="0" y="0"/>
    </p:cViewPr>
  </p:notesTextViewPr>
  <p:notesViewPr>
    <p:cSldViewPr snapToGrid="0">
      <p:cViewPr varScale="1">
        <p:scale>
          <a:sx n="64" d="100"/>
          <a:sy n="64" d="100"/>
        </p:scale>
        <p:origin x="2458" y="77"/>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3"/>
            <a:ext cx="2945659"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3"/>
            <a:ext cx="2945659" cy="498055"/>
          </a:xfrm>
          <a:prstGeom prst="rect">
            <a:avLst/>
          </a:prstGeom>
        </p:spPr>
        <p:txBody>
          <a:bodyPr vert="horz" lIns="91440" tIns="45720" rIns="91440" bIns="45720" rtlCol="0"/>
          <a:lstStyle>
            <a:lvl1pPr algn="r">
              <a:defRPr sz="1200"/>
            </a:lvl1pPr>
          </a:lstStyle>
          <a:p>
            <a:fld id="{F9D472E1-2A7A-44BB-8FA6-56CEA0D682E1}" type="datetimeFigureOut">
              <a:rPr lang="fr-FR" smtClean="0"/>
              <a:t>22/12/2020</a:t>
            </a:fld>
            <a:endParaRPr lang="fr-FR"/>
          </a:p>
        </p:txBody>
      </p:sp>
      <p:sp>
        <p:nvSpPr>
          <p:cNvPr id="4" name="Espace réservé du pied de page 3"/>
          <p:cNvSpPr>
            <a:spLocks noGrp="1"/>
          </p:cNvSpPr>
          <p:nvPr>
            <p:ph type="ftr" sz="quarter" idx="2"/>
          </p:nvPr>
        </p:nvSpPr>
        <p:spPr>
          <a:xfrm>
            <a:off x="1" y="9428586"/>
            <a:ext cx="2945659" cy="49805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28586"/>
            <a:ext cx="2945659" cy="498054"/>
          </a:xfrm>
          <a:prstGeom prst="rect">
            <a:avLst/>
          </a:prstGeom>
        </p:spPr>
        <p:txBody>
          <a:bodyPr vert="horz" lIns="91440" tIns="45720" rIns="91440" bIns="45720" rtlCol="0" anchor="b"/>
          <a:lstStyle>
            <a:lvl1pPr algn="r">
              <a:defRPr sz="1200"/>
            </a:lvl1pPr>
          </a:lstStyle>
          <a:p>
            <a:fld id="{D60FF2B8-9EA4-429A-B686-D14C6C037439}" type="slidenum">
              <a:rPr lang="fr-FR" smtClean="0"/>
              <a:t>‹N°›</a:t>
            </a:fld>
            <a:endParaRPr lang="fr-FR"/>
          </a:p>
        </p:txBody>
      </p:sp>
    </p:spTree>
    <p:extLst>
      <p:ext uri="{BB962C8B-B14F-4D97-AF65-F5344CB8AC3E}">
        <p14:creationId xmlns:p14="http://schemas.microsoft.com/office/powerpoint/2010/main" val="638470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9" y="1"/>
            <a:ext cx="2946400" cy="496889"/>
          </a:xfrm>
          <a:prstGeom prst="rect">
            <a:avLst/>
          </a:prstGeom>
        </p:spPr>
        <p:txBody>
          <a:bodyPr vert="horz" lIns="91440" tIns="45720" rIns="91440" bIns="45720" rtlCol="0"/>
          <a:lstStyle>
            <a:lvl1pPr algn="r">
              <a:defRPr sz="1200"/>
            </a:lvl1pPr>
          </a:lstStyle>
          <a:p>
            <a:fld id="{99AEE5B0-1332-4396-B7A9-BB6FAD2390BC}" type="datetimeFigureOut">
              <a:rPr lang="fr-FR" smtClean="0"/>
              <a:t>22/12/2020</a:t>
            </a:fld>
            <a:endParaRPr lang="fr-FR"/>
          </a:p>
        </p:txBody>
      </p:sp>
      <p:sp>
        <p:nvSpPr>
          <p:cNvPr id="4" name="Espace réservé de l'image des diapositives 3"/>
          <p:cNvSpPr>
            <a:spLocks noGrp="1" noRot="1" noChangeAspect="1"/>
          </p:cNvSpPr>
          <p:nvPr>
            <p:ph type="sldImg" idx="2"/>
          </p:nvPr>
        </p:nvSpPr>
        <p:spPr>
          <a:xfrm>
            <a:off x="2220913" y="1243013"/>
            <a:ext cx="2355850" cy="3346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1" y="4776789"/>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9" y="9429750"/>
            <a:ext cx="2946400" cy="496889"/>
          </a:xfrm>
          <a:prstGeom prst="rect">
            <a:avLst/>
          </a:prstGeom>
        </p:spPr>
        <p:txBody>
          <a:bodyPr vert="horz" lIns="91440" tIns="45720" rIns="91440" bIns="45720" rtlCol="0" anchor="b"/>
          <a:lstStyle>
            <a:lvl1pPr algn="r">
              <a:defRPr sz="1200"/>
            </a:lvl1pPr>
          </a:lstStyle>
          <a:p>
            <a:fld id="{1B177E52-B69C-46D1-9F71-E50DBE62A80B}" type="slidenum">
              <a:rPr lang="fr-FR" smtClean="0"/>
              <a:t>‹N°›</a:t>
            </a:fld>
            <a:endParaRPr lang="fr-FR"/>
          </a:p>
        </p:txBody>
      </p:sp>
    </p:spTree>
    <p:extLst>
      <p:ext uri="{BB962C8B-B14F-4D97-AF65-F5344CB8AC3E}">
        <p14:creationId xmlns:p14="http://schemas.microsoft.com/office/powerpoint/2010/main" val="314340759"/>
      </p:ext>
    </p:extLst>
  </p:cSld>
  <p:clrMap bg1="lt1" tx1="dk1" bg2="lt2" tx2="dk2" accent1="accent1" accent2="accent2" accent3="accent3" accent4="accent4" accent5="accent5" accent6="accent6" hlink="hlink" folHlink="folHlink"/>
  <p:notesStyle>
    <a:lvl1pPr marL="0" algn="l" defTabSz="309250" rtl="0" eaLnBrk="1" latinLnBrk="0" hangingPunct="1">
      <a:defRPr sz="406" kern="1200">
        <a:solidFill>
          <a:schemeClr val="tx1"/>
        </a:solidFill>
        <a:latin typeface="+mn-lt"/>
        <a:ea typeface="+mn-ea"/>
        <a:cs typeface="+mn-cs"/>
      </a:defRPr>
    </a:lvl1pPr>
    <a:lvl2pPr marL="154625" algn="l" defTabSz="309250" rtl="0" eaLnBrk="1" latinLnBrk="0" hangingPunct="1">
      <a:defRPr sz="406" kern="1200">
        <a:solidFill>
          <a:schemeClr val="tx1"/>
        </a:solidFill>
        <a:latin typeface="+mn-lt"/>
        <a:ea typeface="+mn-ea"/>
        <a:cs typeface="+mn-cs"/>
      </a:defRPr>
    </a:lvl2pPr>
    <a:lvl3pPr marL="309250" algn="l" defTabSz="309250" rtl="0" eaLnBrk="1" latinLnBrk="0" hangingPunct="1">
      <a:defRPr sz="406" kern="1200">
        <a:solidFill>
          <a:schemeClr val="tx1"/>
        </a:solidFill>
        <a:latin typeface="+mn-lt"/>
        <a:ea typeface="+mn-ea"/>
        <a:cs typeface="+mn-cs"/>
      </a:defRPr>
    </a:lvl3pPr>
    <a:lvl4pPr marL="463875" algn="l" defTabSz="309250" rtl="0" eaLnBrk="1" latinLnBrk="0" hangingPunct="1">
      <a:defRPr sz="406" kern="1200">
        <a:solidFill>
          <a:schemeClr val="tx1"/>
        </a:solidFill>
        <a:latin typeface="+mn-lt"/>
        <a:ea typeface="+mn-ea"/>
        <a:cs typeface="+mn-cs"/>
      </a:defRPr>
    </a:lvl4pPr>
    <a:lvl5pPr marL="618500" algn="l" defTabSz="309250" rtl="0" eaLnBrk="1" latinLnBrk="0" hangingPunct="1">
      <a:defRPr sz="406" kern="1200">
        <a:solidFill>
          <a:schemeClr val="tx1"/>
        </a:solidFill>
        <a:latin typeface="+mn-lt"/>
        <a:ea typeface="+mn-ea"/>
        <a:cs typeface="+mn-cs"/>
      </a:defRPr>
    </a:lvl5pPr>
    <a:lvl6pPr marL="773125" algn="l" defTabSz="309250" rtl="0" eaLnBrk="1" latinLnBrk="0" hangingPunct="1">
      <a:defRPr sz="406" kern="1200">
        <a:solidFill>
          <a:schemeClr val="tx1"/>
        </a:solidFill>
        <a:latin typeface="+mn-lt"/>
        <a:ea typeface="+mn-ea"/>
        <a:cs typeface="+mn-cs"/>
      </a:defRPr>
    </a:lvl6pPr>
    <a:lvl7pPr marL="927750" algn="l" defTabSz="309250" rtl="0" eaLnBrk="1" latinLnBrk="0" hangingPunct="1">
      <a:defRPr sz="406" kern="1200">
        <a:solidFill>
          <a:schemeClr val="tx1"/>
        </a:solidFill>
        <a:latin typeface="+mn-lt"/>
        <a:ea typeface="+mn-ea"/>
        <a:cs typeface="+mn-cs"/>
      </a:defRPr>
    </a:lvl7pPr>
    <a:lvl8pPr marL="1082375" algn="l" defTabSz="309250" rtl="0" eaLnBrk="1" latinLnBrk="0" hangingPunct="1">
      <a:defRPr sz="406" kern="1200">
        <a:solidFill>
          <a:schemeClr val="tx1"/>
        </a:solidFill>
        <a:latin typeface="+mn-lt"/>
        <a:ea typeface="+mn-ea"/>
        <a:cs typeface="+mn-cs"/>
      </a:defRPr>
    </a:lvl8pPr>
    <a:lvl9pPr marL="1237000" algn="l" defTabSz="309250" rtl="0" eaLnBrk="1" latinLnBrk="0" hangingPunct="1">
      <a:defRPr sz="4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twitter.com/nextooconseil/" TargetMode="External"/><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os de carte">
    <p:spTree>
      <p:nvGrpSpPr>
        <p:cNvPr id="1" name=""/>
        <p:cNvGrpSpPr/>
        <p:nvPr/>
      </p:nvGrpSpPr>
      <p:grpSpPr>
        <a:xfrm>
          <a:off x="0" y="0"/>
          <a:ext cx="0" cy="0"/>
          <a:chOff x="0" y="0"/>
          <a:chExt cx="0" cy="0"/>
        </a:xfrm>
      </p:grpSpPr>
      <p:sp>
        <p:nvSpPr>
          <p:cNvPr id="7" name="ZoneTexte 6"/>
          <p:cNvSpPr txBox="1"/>
          <p:nvPr userDrawn="1"/>
        </p:nvSpPr>
        <p:spPr>
          <a:xfrm rot="16200000">
            <a:off x="-933750" y="1296987"/>
            <a:ext cx="3691463" cy="923330"/>
          </a:xfrm>
          <a:prstGeom prst="rect">
            <a:avLst/>
          </a:prstGeom>
          <a:noFill/>
        </p:spPr>
        <p:txBody>
          <a:bodyPr wrap="square" rtlCol="0">
            <a:spAutoFit/>
          </a:bodyPr>
          <a:lstStyle/>
          <a:p>
            <a:pPr algn="ctr"/>
            <a:r>
              <a:rPr lang="fr-FR" sz="5400" dirty="0" err="1">
                <a:solidFill>
                  <a:srgbClr val="0070C0"/>
                </a:solidFill>
              </a:rPr>
              <a:t>AntiDette</a:t>
            </a:r>
            <a:endParaRPr lang="fr-FR" dirty="0">
              <a:solidFill>
                <a:srgbClr val="0070C0"/>
              </a:solidFill>
            </a:endParaRPr>
          </a:p>
        </p:txBody>
      </p:sp>
      <p:pic>
        <p:nvPicPr>
          <p:cNvPr id="4" name="Image 3">
            <a:extLst>
              <a:ext uri="{FF2B5EF4-FFF2-40B4-BE49-F238E27FC236}">
                <a16:creationId xmlns:a16="http://schemas.microsoft.com/office/drawing/2014/main" id="{BDF21FBE-B01D-0444-9398-1AB18DCECBA0}"/>
              </a:ext>
            </a:extLst>
          </p:cNvPr>
          <p:cNvPicPr>
            <a:picLocks noChangeAspect="1"/>
          </p:cNvPicPr>
          <p:nvPr userDrawn="1"/>
        </p:nvPicPr>
        <p:blipFill>
          <a:blip r:embed="rId2"/>
          <a:stretch>
            <a:fillRect/>
          </a:stretch>
        </p:blipFill>
        <p:spPr>
          <a:xfrm rot="16200000">
            <a:off x="2115858" y="531174"/>
            <a:ext cx="558800" cy="190500"/>
          </a:xfrm>
          <a:prstGeom prst="rect">
            <a:avLst/>
          </a:prstGeom>
        </p:spPr>
      </p:pic>
      <p:sp>
        <p:nvSpPr>
          <p:cNvPr id="5" name="ZoneTexte 4">
            <a:extLst>
              <a:ext uri="{FF2B5EF4-FFF2-40B4-BE49-F238E27FC236}">
                <a16:creationId xmlns:a16="http://schemas.microsoft.com/office/drawing/2014/main" id="{40DE2535-C6BC-714D-90EE-10F28C954FA6}"/>
              </a:ext>
            </a:extLst>
          </p:cNvPr>
          <p:cNvSpPr txBox="1"/>
          <p:nvPr userDrawn="1"/>
        </p:nvSpPr>
        <p:spPr>
          <a:xfrm rot="16200000">
            <a:off x="1945069" y="534091"/>
            <a:ext cx="1252847" cy="184666"/>
          </a:xfrm>
          <a:prstGeom prst="rect">
            <a:avLst/>
          </a:prstGeom>
          <a:noFill/>
        </p:spPr>
        <p:txBody>
          <a:bodyPr wrap="square" rtlCol="0">
            <a:spAutoFit/>
          </a:bodyPr>
          <a:lstStyle/>
          <a:p>
            <a:r>
              <a:rPr lang="fr-FR" sz="600" dirty="0">
                <a:solidFill>
                  <a:schemeClr val="bg1">
                    <a:lumMod val="65000"/>
                  </a:schemeClr>
                </a:solidFill>
              </a:rPr>
              <a:t>@</a:t>
            </a:r>
            <a:r>
              <a:rPr lang="fr-FR" sz="600" dirty="0" err="1">
                <a:solidFill>
                  <a:schemeClr val="bg1">
                    <a:lumMod val="65000"/>
                  </a:schemeClr>
                </a:solidFill>
              </a:rPr>
              <a:t>NicoTondeur</a:t>
            </a:r>
            <a:r>
              <a:rPr lang="fr-FR" sz="600" dirty="0">
                <a:solidFill>
                  <a:schemeClr val="bg1">
                    <a:lumMod val="65000"/>
                  </a:schemeClr>
                </a:solidFill>
              </a:rPr>
              <a:t> &amp; Marion </a:t>
            </a:r>
            <a:r>
              <a:rPr lang="fr-FR" sz="600" dirty="0" err="1">
                <a:solidFill>
                  <a:schemeClr val="bg1">
                    <a:lumMod val="65000"/>
                  </a:schemeClr>
                </a:solidFill>
              </a:rPr>
              <a:t>Chupin</a:t>
            </a:r>
            <a:endParaRPr lang="fr-FR" sz="600" dirty="0">
              <a:solidFill>
                <a:schemeClr val="bg1">
                  <a:lumMod val="65000"/>
                </a:schemeClr>
              </a:solidFill>
            </a:endParaRPr>
          </a:p>
        </p:txBody>
      </p:sp>
      <p:pic>
        <p:nvPicPr>
          <p:cNvPr id="8" name="Picture 2" descr="https://ci5.googleusercontent.com/proxy/wfND7YmOcmmmhOcWnAPwzldxiMKDQ0ZEH6B-aWTFmrHOM7uUt_zexgy5VYhiDKUmN7gAtJgoPUDvSICfZQKQOBkQqNGLKd6PQ2BgY9m4Yof9YUb5x3JnYA=s0-d-e1-ft#https://s3.amazonaws.com/images.wisestamp.com/icons_32/twitter.png">
            <a:hlinkClick r:id="rId3"/>
            <a:extLst>
              <a:ext uri="{FF2B5EF4-FFF2-40B4-BE49-F238E27FC236}">
                <a16:creationId xmlns:a16="http://schemas.microsoft.com/office/drawing/2014/main" id="{F187CCFE-EA99-6144-BCFD-85F2063279A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16200000">
            <a:off x="2520692" y="1202048"/>
            <a:ext cx="101599" cy="10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64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3485" y="251989"/>
            <a:ext cx="859153" cy="881962"/>
          </a:xfrm>
        </p:spPr>
        <p:txBody>
          <a:bodyPr anchor="b"/>
          <a:lstStyle>
            <a:lvl1pPr>
              <a:defRPr sz="932"/>
            </a:lvl1pPr>
          </a:lstStyle>
          <a:p>
            <a:r>
              <a:rPr lang="fr-FR"/>
              <a:t>Modifiez le style du titre</a:t>
            </a:r>
            <a:endParaRPr lang="en-US" dirty="0"/>
          </a:p>
        </p:txBody>
      </p:sp>
      <p:sp>
        <p:nvSpPr>
          <p:cNvPr id="3" name="Content Placeholder 2"/>
          <p:cNvSpPr>
            <a:spLocks noGrp="1"/>
          </p:cNvSpPr>
          <p:nvPr>
            <p:ph idx="1"/>
          </p:nvPr>
        </p:nvSpPr>
        <p:spPr>
          <a:xfrm>
            <a:off x="1132473" y="544227"/>
            <a:ext cx="1348561" cy="2686135"/>
          </a:xfrm>
        </p:spPr>
        <p:txBody>
          <a:bodyPr/>
          <a:lstStyle>
            <a:lvl1pPr>
              <a:defRPr sz="932"/>
            </a:lvl1pPr>
            <a:lvl2pPr>
              <a:defRPr sz="816"/>
            </a:lvl2pPr>
            <a:lvl3pPr>
              <a:defRPr sz="699"/>
            </a:lvl3pPr>
            <a:lvl4pPr>
              <a:defRPr sz="583"/>
            </a:lvl4pPr>
            <a:lvl5pPr>
              <a:defRPr sz="583"/>
            </a:lvl5pPr>
            <a:lvl6pPr>
              <a:defRPr sz="583"/>
            </a:lvl6pPr>
            <a:lvl7pPr>
              <a:defRPr sz="583"/>
            </a:lvl7pPr>
            <a:lvl8pPr>
              <a:defRPr sz="583"/>
            </a:lvl8pPr>
            <a:lvl9pPr>
              <a:defRPr sz="58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83485" y="1133952"/>
            <a:ext cx="859153" cy="2100785"/>
          </a:xfrm>
        </p:spPr>
        <p:txBody>
          <a:bodyPr/>
          <a:lstStyle>
            <a:lvl1pPr marL="0" indent="0">
              <a:buNone/>
              <a:defRPr sz="466"/>
            </a:lvl1pPr>
            <a:lvl2pPr marL="133182" indent="0">
              <a:buNone/>
              <a:defRPr sz="408"/>
            </a:lvl2pPr>
            <a:lvl3pPr marL="266365" indent="0">
              <a:buNone/>
              <a:defRPr sz="350"/>
            </a:lvl3pPr>
            <a:lvl4pPr marL="399547" indent="0">
              <a:buNone/>
              <a:defRPr sz="291"/>
            </a:lvl4pPr>
            <a:lvl5pPr marL="532729" indent="0">
              <a:buNone/>
              <a:defRPr sz="291"/>
            </a:lvl5pPr>
            <a:lvl6pPr marL="665912" indent="0">
              <a:buNone/>
              <a:defRPr sz="291"/>
            </a:lvl6pPr>
            <a:lvl7pPr marL="799094" indent="0">
              <a:buNone/>
              <a:defRPr sz="291"/>
            </a:lvl7pPr>
            <a:lvl8pPr marL="932277" indent="0">
              <a:buNone/>
              <a:defRPr sz="291"/>
            </a:lvl8pPr>
            <a:lvl9pPr marL="1065459" indent="0">
              <a:buNone/>
              <a:defRPr sz="291"/>
            </a:lvl9pPr>
          </a:lstStyle>
          <a:p>
            <a:pPr lvl="0"/>
            <a:r>
              <a:rPr lang="fr-FR"/>
              <a:t>Modifier les styles du texte du masque</a:t>
            </a:r>
          </a:p>
        </p:txBody>
      </p:sp>
      <p:sp>
        <p:nvSpPr>
          <p:cNvPr id="5" name="Date Placeholder 4"/>
          <p:cNvSpPr>
            <a:spLocks noGrp="1"/>
          </p:cNvSpPr>
          <p:nvPr>
            <p:ph type="dt" sz="half" idx="10"/>
          </p:nvPr>
        </p:nvSpPr>
        <p:spPr/>
        <p:txBody>
          <a:bodyPr/>
          <a:lstStyle/>
          <a:p>
            <a:fld id="{7556E30C-EE79-42DE-AA60-B8C631D5BAF5}" type="datetimeFigureOut">
              <a:rPr lang="fr-FR" smtClean="0"/>
              <a:t>22/12/2020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223842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3485" y="251989"/>
            <a:ext cx="859153" cy="881962"/>
          </a:xfrm>
        </p:spPr>
        <p:txBody>
          <a:bodyPr anchor="b"/>
          <a:lstStyle>
            <a:lvl1pPr>
              <a:defRPr sz="932"/>
            </a:lvl1pPr>
          </a:lstStyle>
          <a:p>
            <a:r>
              <a:rPr lang="fr-FR"/>
              <a:t>Modifiez le style du titre</a:t>
            </a:r>
            <a:endParaRPr lang="en-US" dirty="0"/>
          </a:p>
        </p:txBody>
      </p:sp>
      <p:sp>
        <p:nvSpPr>
          <p:cNvPr id="3" name="Picture Placeholder 2"/>
          <p:cNvSpPr>
            <a:spLocks noGrp="1" noChangeAspect="1"/>
          </p:cNvSpPr>
          <p:nvPr>
            <p:ph type="pic" idx="1"/>
          </p:nvPr>
        </p:nvSpPr>
        <p:spPr>
          <a:xfrm>
            <a:off x="1132473" y="544227"/>
            <a:ext cx="1348561" cy="2686135"/>
          </a:xfrm>
        </p:spPr>
        <p:txBody>
          <a:bodyPr anchor="t"/>
          <a:lstStyle>
            <a:lvl1pPr marL="0" indent="0">
              <a:buNone/>
              <a:defRPr sz="932"/>
            </a:lvl1pPr>
            <a:lvl2pPr marL="133182" indent="0">
              <a:buNone/>
              <a:defRPr sz="816"/>
            </a:lvl2pPr>
            <a:lvl3pPr marL="266365" indent="0">
              <a:buNone/>
              <a:defRPr sz="699"/>
            </a:lvl3pPr>
            <a:lvl4pPr marL="399547" indent="0">
              <a:buNone/>
              <a:defRPr sz="583"/>
            </a:lvl4pPr>
            <a:lvl5pPr marL="532729" indent="0">
              <a:buNone/>
              <a:defRPr sz="583"/>
            </a:lvl5pPr>
            <a:lvl6pPr marL="665912" indent="0">
              <a:buNone/>
              <a:defRPr sz="583"/>
            </a:lvl6pPr>
            <a:lvl7pPr marL="799094" indent="0">
              <a:buNone/>
              <a:defRPr sz="583"/>
            </a:lvl7pPr>
            <a:lvl8pPr marL="932277" indent="0">
              <a:buNone/>
              <a:defRPr sz="583"/>
            </a:lvl8pPr>
            <a:lvl9pPr marL="1065459" indent="0">
              <a:buNone/>
              <a:defRPr sz="583"/>
            </a:lvl9pPr>
          </a:lstStyle>
          <a:p>
            <a:r>
              <a:rPr lang="fr-FR"/>
              <a:t>Cliquez sur l'icône pour ajouter une image</a:t>
            </a:r>
            <a:endParaRPr lang="en-US" dirty="0"/>
          </a:p>
        </p:txBody>
      </p:sp>
      <p:sp>
        <p:nvSpPr>
          <p:cNvPr id="4" name="Text Placeholder 3"/>
          <p:cNvSpPr>
            <a:spLocks noGrp="1"/>
          </p:cNvSpPr>
          <p:nvPr>
            <p:ph type="body" sz="half" idx="2"/>
          </p:nvPr>
        </p:nvSpPr>
        <p:spPr>
          <a:xfrm>
            <a:off x="183485" y="1133952"/>
            <a:ext cx="859153" cy="2100785"/>
          </a:xfrm>
        </p:spPr>
        <p:txBody>
          <a:bodyPr/>
          <a:lstStyle>
            <a:lvl1pPr marL="0" indent="0">
              <a:buNone/>
              <a:defRPr sz="466"/>
            </a:lvl1pPr>
            <a:lvl2pPr marL="133182" indent="0">
              <a:buNone/>
              <a:defRPr sz="408"/>
            </a:lvl2pPr>
            <a:lvl3pPr marL="266365" indent="0">
              <a:buNone/>
              <a:defRPr sz="350"/>
            </a:lvl3pPr>
            <a:lvl4pPr marL="399547" indent="0">
              <a:buNone/>
              <a:defRPr sz="291"/>
            </a:lvl4pPr>
            <a:lvl5pPr marL="532729" indent="0">
              <a:buNone/>
              <a:defRPr sz="291"/>
            </a:lvl5pPr>
            <a:lvl6pPr marL="665912" indent="0">
              <a:buNone/>
              <a:defRPr sz="291"/>
            </a:lvl6pPr>
            <a:lvl7pPr marL="799094" indent="0">
              <a:buNone/>
              <a:defRPr sz="291"/>
            </a:lvl7pPr>
            <a:lvl8pPr marL="932277" indent="0">
              <a:buNone/>
              <a:defRPr sz="291"/>
            </a:lvl8pPr>
            <a:lvl9pPr marL="1065459" indent="0">
              <a:buNone/>
              <a:defRPr sz="291"/>
            </a:lvl9pPr>
          </a:lstStyle>
          <a:p>
            <a:pPr lvl="0"/>
            <a:r>
              <a:rPr lang="fr-FR"/>
              <a:t>Modifier les styles du texte du masque</a:t>
            </a:r>
          </a:p>
        </p:txBody>
      </p:sp>
      <p:sp>
        <p:nvSpPr>
          <p:cNvPr id="5" name="Date Placeholder 4"/>
          <p:cNvSpPr>
            <a:spLocks noGrp="1"/>
          </p:cNvSpPr>
          <p:nvPr>
            <p:ph type="dt" sz="half" idx="10"/>
          </p:nvPr>
        </p:nvSpPr>
        <p:spPr/>
        <p:txBody>
          <a:bodyPr/>
          <a:lstStyle/>
          <a:p>
            <a:fld id="{7556E30C-EE79-42DE-AA60-B8C631D5BAF5}" type="datetimeFigureOut">
              <a:rPr lang="fr-FR" smtClean="0"/>
              <a:t>22/12/2020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1034363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56E30C-EE79-42DE-AA60-B8C631D5BAF5}" type="datetimeFigureOut">
              <a:rPr lang="fr-FR" smtClean="0"/>
              <a:t>22/12/2020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4273406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06300" y="201241"/>
            <a:ext cx="574387" cy="32032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83138" y="201241"/>
            <a:ext cx="1689864" cy="32032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56E30C-EE79-42DE-AA60-B8C631D5BAF5}" type="datetimeFigureOut">
              <a:rPr lang="fr-FR" smtClean="0"/>
              <a:t>22/12/2020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91607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rte Rôle">
    <p:spTree>
      <p:nvGrpSpPr>
        <p:cNvPr id="1" name=""/>
        <p:cNvGrpSpPr/>
        <p:nvPr/>
      </p:nvGrpSpPr>
      <p:grpSpPr>
        <a:xfrm>
          <a:off x="0" y="0"/>
          <a:ext cx="0" cy="0"/>
          <a:chOff x="0" y="0"/>
          <a:chExt cx="0" cy="0"/>
        </a:xfrm>
      </p:grpSpPr>
      <p:sp>
        <p:nvSpPr>
          <p:cNvPr id="6" name="Rectangle 5"/>
          <p:cNvSpPr/>
          <p:nvPr userDrawn="1"/>
        </p:nvSpPr>
        <p:spPr>
          <a:xfrm>
            <a:off x="-88" y="0"/>
            <a:ext cx="2664000" cy="3779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userDrawn="1"/>
        </p:nvSpPr>
        <p:spPr>
          <a:xfrm>
            <a:off x="57074" y="53219"/>
            <a:ext cx="2549676" cy="36624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9" name="Ellipse 8"/>
          <p:cNvSpPr/>
          <p:nvPr userDrawn="1"/>
        </p:nvSpPr>
        <p:spPr>
          <a:xfrm>
            <a:off x="1062906" y="804015"/>
            <a:ext cx="538012" cy="5341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a:t>X</a:t>
            </a:r>
          </a:p>
        </p:txBody>
      </p:sp>
      <p:sp>
        <p:nvSpPr>
          <p:cNvPr id="10" name="Rectangle 9"/>
          <p:cNvSpPr/>
          <p:nvPr userDrawn="1"/>
        </p:nvSpPr>
        <p:spPr>
          <a:xfrm>
            <a:off x="141741" y="1441752"/>
            <a:ext cx="2380343" cy="2172305"/>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marL="285750" indent="-285750">
              <a:buFont typeface="Arial" panose="020B0604020202020204" pitchFamily="34" charset="0"/>
              <a:buChar char="•"/>
            </a:pPr>
            <a:r>
              <a:rPr lang="fr-FR" sz="1400" dirty="0"/>
              <a:t>Détails du rôle</a:t>
            </a:r>
          </a:p>
        </p:txBody>
      </p:sp>
      <p:sp>
        <p:nvSpPr>
          <p:cNvPr id="14" name="Espace réservé du texte 13"/>
          <p:cNvSpPr>
            <a:spLocks noGrp="1"/>
          </p:cNvSpPr>
          <p:nvPr>
            <p:ph type="body" sz="quarter" idx="10" hasCustomPrompt="1"/>
          </p:nvPr>
        </p:nvSpPr>
        <p:spPr>
          <a:xfrm>
            <a:off x="311944" y="153988"/>
            <a:ext cx="2039937" cy="374650"/>
          </a:xfrm>
        </p:spPr>
        <p:txBody>
          <a:bodyPr anchor="ctr">
            <a:noAutofit/>
          </a:bodyPr>
          <a:lstStyle>
            <a:lvl1pPr marL="0" indent="0" algn="ctr">
              <a:buNone/>
              <a:defRPr sz="1800" b="1"/>
            </a:lvl1pPr>
          </a:lstStyle>
          <a:p>
            <a:pPr lvl="0"/>
            <a:r>
              <a:rPr lang="fr-FR" dirty="0"/>
              <a:t>Titre du rôle</a:t>
            </a:r>
          </a:p>
        </p:txBody>
      </p:sp>
    </p:spTree>
    <p:extLst>
      <p:ext uri="{BB962C8B-B14F-4D97-AF65-F5344CB8AC3E}">
        <p14:creationId xmlns:p14="http://schemas.microsoft.com/office/powerpoint/2010/main" val="159385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9787" y="618599"/>
            <a:ext cx="2264251" cy="1315944"/>
          </a:xfrm>
        </p:spPr>
        <p:txBody>
          <a:bodyPr anchor="b"/>
          <a:lstStyle>
            <a:lvl1pPr algn="ctr">
              <a:defRPr sz="1748"/>
            </a:lvl1pPr>
          </a:lstStyle>
          <a:p>
            <a:r>
              <a:rPr lang="fr-FR"/>
              <a:t>Modifiez le style du titre</a:t>
            </a:r>
            <a:endParaRPr lang="en-US" dirty="0"/>
          </a:p>
        </p:txBody>
      </p:sp>
      <p:sp>
        <p:nvSpPr>
          <p:cNvPr id="3" name="Subtitle 2"/>
          <p:cNvSpPr>
            <a:spLocks noGrp="1"/>
          </p:cNvSpPr>
          <p:nvPr>
            <p:ph type="subTitle" idx="1"/>
          </p:nvPr>
        </p:nvSpPr>
        <p:spPr>
          <a:xfrm>
            <a:off x="332978" y="1985290"/>
            <a:ext cx="1997869" cy="912586"/>
          </a:xfrm>
        </p:spPr>
        <p:txBody>
          <a:bodyPr/>
          <a:lstStyle>
            <a:lvl1pPr marL="0" indent="0" algn="ctr">
              <a:buNone/>
              <a:defRPr sz="699"/>
            </a:lvl1pPr>
            <a:lvl2pPr marL="133182" indent="0" algn="ctr">
              <a:buNone/>
              <a:defRPr sz="583"/>
            </a:lvl2pPr>
            <a:lvl3pPr marL="266365" indent="0" algn="ctr">
              <a:buNone/>
              <a:defRPr sz="524"/>
            </a:lvl3pPr>
            <a:lvl4pPr marL="399547" indent="0" algn="ctr">
              <a:buNone/>
              <a:defRPr sz="466"/>
            </a:lvl4pPr>
            <a:lvl5pPr marL="532729" indent="0" algn="ctr">
              <a:buNone/>
              <a:defRPr sz="466"/>
            </a:lvl5pPr>
            <a:lvl6pPr marL="665912" indent="0" algn="ctr">
              <a:buNone/>
              <a:defRPr sz="466"/>
            </a:lvl6pPr>
            <a:lvl7pPr marL="799094" indent="0" algn="ctr">
              <a:buNone/>
              <a:defRPr sz="466"/>
            </a:lvl7pPr>
            <a:lvl8pPr marL="932277" indent="0" algn="ctr">
              <a:buNone/>
              <a:defRPr sz="466"/>
            </a:lvl8pPr>
            <a:lvl9pPr marL="1065459" indent="0" algn="ctr">
              <a:buNone/>
              <a:defRPr sz="466"/>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556E30C-EE79-42DE-AA60-B8C631D5BAF5}" type="datetimeFigureOut">
              <a:rPr lang="fr-FR" smtClean="0"/>
              <a:t>22/12/2020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1973850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56E30C-EE79-42DE-AA60-B8C631D5BAF5}" type="datetimeFigureOut">
              <a:rPr lang="fr-FR" smtClean="0"/>
              <a:t>22/12/2020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2141889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1751" y="942336"/>
            <a:ext cx="2297549" cy="1572307"/>
          </a:xfrm>
        </p:spPr>
        <p:txBody>
          <a:bodyPr anchor="b"/>
          <a:lstStyle>
            <a:lvl1pPr>
              <a:defRPr sz="1748"/>
            </a:lvl1pPr>
          </a:lstStyle>
          <a:p>
            <a:r>
              <a:rPr lang="fr-FR"/>
              <a:t>Modifiez le style du titre</a:t>
            </a:r>
            <a:endParaRPr lang="en-US" dirty="0"/>
          </a:p>
        </p:txBody>
      </p:sp>
      <p:sp>
        <p:nvSpPr>
          <p:cNvPr id="3" name="Text Placeholder 2"/>
          <p:cNvSpPr>
            <a:spLocks noGrp="1"/>
          </p:cNvSpPr>
          <p:nvPr>
            <p:ph type="body" idx="1"/>
          </p:nvPr>
        </p:nvSpPr>
        <p:spPr>
          <a:xfrm>
            <a:off x="181751" y="2529518"/>
            <a:ext cx="2297549" cy="826839"/>
          </a:xfrm>
        </p:spPr>
        <p:txBody>
          <a:bodyPr/>
          <a:lstStyle>
            <a:lvl1pPr marL="0" indent="0">
              <a:buNone/>
              <a:defRPr sz="699">
                <a:solidFill>
                  <a:schemeClr val="tx1"/>
                </a:solidFill>
              </a:defRPr>
            </a:lvl1pPr>
            <a:lvl2pPr marL="133182" indent="0">
              <a:buNone/>
              <a:defRPr sz="583">
                <a:solidFill>
                  <a:schemeClr val="tx1">
                    <a:tint val="75000"/>
                  </a:schemeClr>
                </a:solidFill>
              </a:defRPr>
            </a:lvl2pPr>
            <a:lvl3pPr marL="266365" indent="0">
              <a:buNone/>
              <a:defRPr sz="524">
                <a:solidFill>
                  <a:schemeClr val="tx1">
                    <a:tint val="75000"/>
                  </a:schemeClr>
                </a:solidFill>
              </a:defRPr>
            </a:lvl3pPr>
            <a:lvl4pPr marL="399547" indent="0">
              <a:buNone/>
              <a:defRPr sz="466">
                <a:solidFill>
                  <a:schemeClr val="tx1">
                    <a:tint val="75000"/>
                  </a:schemeClr>
                </a:solidFill>
              </a:defRPr>
            </a:lvl4pPr>
            <a:lvl5pPr marL="532729" indent="0">
              <a:buNone/>
              <a:defRPr sz="466">
                <a:solidFill>
                  <a:schemeClr val="tx1">
                    <a:tint val="75000"/>
                  </a:schemeClr>
                </a:solidFill>
              </a:defRPr>
            </a:lvl5pPr>
            <a:lvl6pPr marL="665912" indent="0">
              <a:buNone/>
              <a:defRPr sz="466">
                <a:solidFill>
                  <a:schemeClr val="tx1">
                    <a:tint val="75000"/>
                  </a:schemeClr>
                </a:solidFill>
              </a:defRPr>
            </a:lvl6pPr>
            <a:lvl7pPr marL="799094" indent="0">
              <a:buNone/>
              <a:defRPr sz="466">
                <a:solidFill>
                  <a:schemeClr val="tx1">
                    <a:tint val="75000"/>
                  </a:schemeClr>
                </a:solidFill>
              </a:defRPr>
            </a:lvl7pPr>
            <a:lvl8pPr marL="932277" indent="0">
              <a:buNone/>
              <a:defRPr sz="466">
                <a:solidFill>
                  <a:schemeClr val="tx1">
                    <a:tint val="75000"/>
                  </a:schemeClr>
                </a:solidFill>
              </a:defRPr>
            </a:lvl8pPr>
            <a:lvl9pPr marL="1065459" indent="0">
              <a:buNone/>
              <a:defRPr sz="466">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556E30C-EE79-42DE-AA60-B8C631D5BAF5}" type="datetimeFigureOut">
              <a:rPr lang="fr-FR" smtClean="0"/>
              <a:t>22/12/2020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121634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83138" y="1006207"/>
            <a:ext cx="1132126" cy="23982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348561" y="1006207"/>
            <a:ext cx="1132126" cy="23982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556E30C-EE79-42DE-AA60-B8C631D5BAF5}" type="datetimeFigureOut">
              <a:rPr lang="fr-FR" smtClean="0"/>
              <a:t>22/12/2020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887677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3485" y="201242"/>
            <a:ext cx="2297549" cy="730594"/>
          </a:xfrm>
        </p:spPr>
        <p:txBody>
          <a:bodyPr/>
          <a:lstStyle/>
          <a:p>
            <a:r>
              <a:rPr lang="fr-FR"/>
              <a:t>Modifiez le style du titre</a:t>
            </a:r>
            <a:endParaRPr lang="en-US" dirty="0"/>
          </a:p>
        </p:txBody>
      </p:sp>
      <p:sp>
        <p:nvSpPr>
          <p:cNvPr id="3" name="Text Placeholder 2"/>
          <p:cNvSpPr>
            <a:spLocks noGrp="1"/>
          </p:cNvSpPr>
          <p:nvPr>
            <p:ph type="body" idx="1"/>
          </p:nvPr>
        </p:nvSpPr>
        <p:spPr>
          <a:xfrm>
            <a:off x="183485" y="926586"/>
            <a:ext cx="1126923" cy="454105"/>
          </a:xfrm>
        </p:spPr>
        <p:txBody>
          <a:bodyPr anchor="b"/>
          <a:lstStyle>
            <a:lvl1pPr marL="0" indent="0">
              <a:buNone/>
              <a:defRPr sz="699" b="1"/>
            </a:lvl1pPr>
            <a:lvl2pPr marL="133182" indent="0">
              <a:buNone/>
              <a:defRPr sz="583" b="1"/>
            </a:lvl2pPr>
            <a:lvl3pPr marL="266365" indent="0">
              <a:buNone/>
              <a:defRPr sz="524" b="1"/>
            </a:lvl3pPr>
            <a:lvl4pPr marL="399547" indent="0">
              <a:buNone/>
              <a:defRPr sz="466" b="1"/>
            </a:lvl4pPr>
            <a:lvl5pPr marL="532729" indent="0">
              <a:buNone/>
              <a:defRPr sz="466" b="1"/>
            </a:lvl5pPr>
            <a:lvl6pPr marL="665912" indent="0">
              <a:buNone/>
              <a:defRPr sz="466" b="1"/>
            </a:lvl6pPr>
            <a:lvl7pPr marL="799094" indent="0">
              <a:buNone/>
              <a:defRPr sz="466" b="1"/>
            </a:lvl7pPr>
            <a:lvl8pPr marL="932277" indent="0">
              <a:buNone/>
              <a:defRPr sz="466" b="1"/>
            </a:lvl8pPr>
            <a:lvl9pPr marL="1065459" indent="0">
              <a:buNone/>
              <a:defRPr sz="466" b="1"/>
            </a:lvl9pPr>
          </a:lstStyle>
          <a:p>
            <a:pPr lvl="0"/>
            <a:r>
              <a:rPr lang="fr-FR"/>
              <a:t>Modifier les styles du texte du masque</a:t>
            </a:r>
          </a:p>
        </p:txBody>
      </p:sp>
      <p:sp>
        <p:nvSpPr>
          <p:cNvPr id="4" name="Content Placeholder 3"/>
          <p:cNvSpPr>
            <a:spLocks noGrp="1"/>
          </p:cNvSpPr>
          <p:nvPr>
            <p:ph sz="half" idx="2"/>
          </p:nvPr>
        </p:nvSpPr>
        <p:spPr>
          <a:xfrm>
            <a:off x="183485" y="1380691"/>
            <a:ext cx="1126923" cy="20307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348561" y="926586"/>
            <a:ext cx="1132473" cy="454105"/>
          </a:xfrm>
        </p:spPr>
        <p:txBody>
          <a:bodyPr anchor="b"/>
          <a:lstStyle>
            <a:lvl1pPr marL="0" indent="0">
              <a:buNone/>
              <a:defRPr sz="699" b="1"/>
            </a:lvl1pPr>
            <a:lvl2pPr marL="133182" indent="0">
              <a:buNone/>
              <a:defRPr sz="583" b="1"/>
            </a:lvl2pPr>
            <a:lvl3pPr marL="266365" indent="0">
              <a:buNone/>
              <a:defRPr sz="524" b="1"/>
            </a:lvl3pPr>
            <a:lvl4pPr marL="399547" indent="0">
              <a:buNone/>
              <a:defRPr sz="466" b="1"/>
            </a:lvl4pPr>
            <a:lvl5pPr marL="532729" indent="0">
              <a:buNone/>
              <a:defRPr sz="466" b="1"/>
            </a:lvl5pPr>
            <a:lvl6pPr marL="665912" indent="0">
              <a:buNone/>
              <a:defRPr sz="466" b="1"/>
            </a:lvl6pPr>
            <a:lvl7pPr marL="799094" indent="0">
              <a:buNone/>
              <a:defRPr sz="466" b="1"/>
            </a:lvl7pPr>
            <a:lvl8pPr marL="932277" indent="0">
              <a:buNone/>
              <a:defRPr sz="466" b="1"/>
            </a:lvl8pPr>
            <a:lvl9pPr marL="1065459" indent="0">
              <a:buNone/>
              <a:defRPr sz="466" b="1"/>
            </a:lvl9pPr>
          </a:lstStyle>
          <a:p>
            <a:pPr lvl="0"/>
            <a:r>
              <a:rPr lang="fr-FR"/>
              <a:t>Modifier les styles du texte du masque</a:t>
            </a:r>
          </a:p>
        </p:txBody>
      </p:sp>
      <p:sp>
        <p:nvSpPr>
          <p:cNvPr id="6" name="Content Placeholder 5"/>
          <p:cNvSpPr>
            <a:spLocks noGrp="1"/>
          </p:cNvSpPr>
          <p:nvPr>
            <p:ph sz="quarter" idx="4"/>
          </p:nvPr>
        </p:nvSpPr>
        <p:spPr>
          <a:xfrm>
            <a:off x="1348561" y="1380691"/>
            <a:ext cx="1132473" cy="20307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556E30C-EE79-42DE-AA60-B8C631D5BAF5}" type="datetimeFigureOut">
              <a:rPr lang="fr-FR" smtClean="0"/>
              <a:t>22/12/2020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54944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556E30C-EE79-42DE-AA60-B8C631D5BAF5}" type="datetimeFigureOut">
              <a:rPr lang="fr-FR" smtClean="0"/>
              <a:t>22/12/2020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296783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6E30C-EE79-42DE-AA60-B8C631D5BAF5}" type="datetimeFigureOut">
              <a:rPr lang="fr-FR" smtClean="0"/>
              <a:t>22/12/2020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08C5345-7A79-4333-B212-A82E33B47BDD}" type="slidenum">
              <a:rPr lang="fr-FR" smtClean="0"/>
              <a:t>‹N°›</a:t>
            </a:fld>
            <a:endParaRPr lang="fr-FR"/>
          </a:p>
        </p:txBody>
      </p:sp>
    </p:spTree>
    <p:extLst>
      <p:ext uri="{BB962C8B-B14F-4D97-AF65-F5344CB8AC3E}">
        <p14:creationId xmlns:p14="http://schemas.microsoft.com/office/powerpoint/2010/main" val="61483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3138" y="201242"/>
            <a:ext cx="2297549" cy="73059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83138" y="1006207"/>
            <a:ext cx="2297549" cy="2398272"/>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83138" y="3503351"/>
            <a:ext cx="599361" cy="201241"/>
          </a:xfrm>
          <a:prstGeom prst="rect">
            <a:avLst/>
          </a:prstGeom>
        </p:spPr>
        <p:txBody>
          <a:bodyPr vert="horz" lIns="91440" tIns="45720" rIns="91440" bIns="45720" rtlCol="0" anchor="ctr"/>
          <a:lstStyle>
            <a:lvl1pPr algn="l">
              <a:defRPr sz="350">
                <a:solidFill>
                  <a:schemeClr val="tx1">
                    <a:tint val="75000"/>
                  </a:schemeClr>
                </a:solidFill>
              </a:defRPr>
            </a:lvl1pPr>
          </a:lstStyle>
          <a:p>
            <a:fld id="{7556E30C-EE79-42DE-AA60-B8C631D5BAF5}" type="datetimeFigureOut">
              <a:rPr lang="fr-FR" smtClean="0"/>
              <a:t>22/12/2020</a:t>
            </a:fld>
            <a:endParaRPr lang="fr-FR"/>
          </a:p>
        </p:txBody>
      </p:sp>
      <p:sp>
        <p:nvSpPr>
          <p:cNvPr id="5" name="Footer Placeholder 4"/>
          <p:cNvSpPr>
            <a:spLocks noGrp="1"/>
          </p:cNvSpPr>
          <p:nvPr>
            <p:ph type="ftr" sz="quarter" idx="3"/>
          </p:nvPr>
        </p:nvSpPr>
        <p:spPr>
          <a:xfrm>
            <a:off x="882392" y="3503351"/>
            <a:ext cx="899041" cy="201241"/>
          </a:xfrm>
          <a:prstGeom prst="rect">
            <a:avLst/>
          </a:prstGeom>
        </p:spPr>
        <p:txBody>
          <a:bodyPr vert="horz" lIns="91440" tIns="45720" rIns="91440" bIns="45720" rtlCol="0" anchor="ctr"/>
          <a:lstStyle>
            <a:lvl1pPr algn="ctr">
              <a:defRPr sz="35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881326" y="3503351"/>
            <a:ext cx="599361" cy="201241"/>
          </a:xfrm>
          <a:prstGeom prst="rect">
            <a:avLst/>
          </a:prstGeom>
        </p:spPr>
        <p:txBody>
          <a:bodyPr vert="horz" lIns="91440" tIns="45720" rIns="91440" bIns="45720" rtlCol="0" anchor="ctr"/>
          <a:lstStyle>
            <a:lvl1pPr algn="r">
              <a:defRPr sz="350">
                <a:solidFill>
                  <a:schemeClr val="tx1">
                    <a:tint val="75000"/>
                  </a:schemeClr>
                </a:solidFill>
              </a:defRPr>
            </a:lvl1pPr>
          </a:lstStyle>
          <a:p>
            <a:fld id="{C08C5345-7A79-4333-B212-A82E33B47BDD}" type="slidenum">
              <a:rPr lang="fr-FR" smtClean="0"/>
              <a:t>‹N°›</a:t>
            </a:fld>
            <a:endParaRPr lang="fr-FR"/>
          </a:p>
        </p:txBody>
      </p:sp>
    </p:spTree>
    <p:extLst>
      <p:ext uri="{BB962C8B-B14F-4D97-AF65-F5344CB8AC3E}">
        <p14:creationId xmlns:p14="http://schemas.microsoft.com/office/powerpoint/2010/main" val="9035566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266365" rtl="0" eaLnBrk="1" latinLnBrk="0" hangingPunct="1">
        <a:lnSpc>
          <a:spcPct val="90000"/>
        </a:lnSpc>
        <a:spcBef>
          <a:spcPct val="0"/>
        </a:spcBef>
        <a:buNone/>
        <a:defRPr sz="1282" kern="1200">
          <a:solidFill>
            <a:schemeClr val="tx1"/>
          </a:solidFill>
          <a:latin typeface="+mj-lt"/>
          <a:ea typeface="+mj-ea"/>
          <a:cs typeface="+mj-cs"/>
        </a:defRPr>
      </a:lvl1pPr>
    </p:titleStyle>
    <p:bodyStyle>
      <a:lvl1pPr marL="66591" indent="-66591" algn="l" defTabSz="266365" rtl="0" eaLnBrk="1" latinLnBrk="0" hangingPunct="1">
        <a:lnSpc>
          <a:spcPct val="90000"/>
        </a:lnSpc>
        <a:spcBef>
          <a:spcPts val="291"/>
        </a:spcBef>
        <a:buFont typeface="Arial" panose="020B0604020202020204" pitchFamily="34" charset="0"/>
        <a:buChar char="•"/>
        <a:defRPr sz="816" kern="1200">
          <a:solidFill>
            <a:schemeClr val="tx1"/>
          </a:solidFill>
          <a:latin typeface="+mn-lt"/>
          <a:ea typeface="+mn-ea"/>
          <a:cs typeface="+mn-cs"/>
        </a:defRPr>
      </a:lvl1pPr>
      <a:lvl2pPr marL="199774" indent="-66591" algn="l" defTabSz="266365" rtl="0" eaLnBrk="1" latinLnBrk="0" hangingPunct="1">
        <a:lnSpc>
          <a:spcPct val="90000"/>
        </a:lnSpc>
        <a:spcBef>
          <a:spcPts val="146"/>
        </a:spcBef>
        <a:buFont typeface="Arial" panose="020B0604020202020204" pitchFamily="34" charset="0"/>
        <a:buChar char="•"/>
        <a:defRPr sz="699" kern="1200">
          <a:solidFill>
            <a:schemeClr val="tx1"/>
          </a:solidFill>
          <a:latin typeface="+mn-lt"/>
          <a:ea typeface="+mn-ea"/>
          <a:cs typeface="+mn-cs"/>
        </a:defRPr>
      </a:lvl2pPr>
      <a:lvl3pPr marL="332956" indent="-66591" algn="l" defTabSz="266365" rtl="0" eaLnBrk="1" latinLnBrk="0" hangingPunct="1">
        <a:lnSpc>
          <a:spcPct val="90000"/>
        </a:lnSpc>
        <a:spcBef>
          <a:spcPts val="146"/>
        </a:spcBef>
        <a:buFont typeface="Arial" panose="020B0604020202020204" pitchFamily="34" charset="0"/>
        <a:buChar char="•"/>
        <a:defRPr sz="583" kern="1200">
          <a:solidFill>
            <a:schemeClr val="tx1"/>
          </a:solidFill>
          <a:latin typeface="+mn-lt"/>
          <a:ea typeface="+mn-ea"/>
          <a:cs typeface="+mn-cs"/>
        </a:defRPr>
      </a:lvl3pPr>
      <a:lvl4pPr marL="466138"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4pPr>
      <a:lvl5pPr marL="599321"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5pPr>
      <a:lvl6pPr marL="732503"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6pPr>
      <a:lvl7pPr marL="865685"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7pPr>
      <a:lvl8pPr marL="998868"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8pPr>
      <a:lvl9pPr marL="1132050" indent="-66591" algn="l" defTabSz="266365" rtl="0" eaLnBrk="1" latinLnBrk="0" hangingPunct="1">
        <a:lnSpc>
          <a:spcPct val="90000"/>
        </a:lnSpc>
        <a:spcBef>
          <a:spcPts val="146"/>
        </a:spcBef>
        <a:buFont typeface="Arial" panose="020B0604020202020204" pitchFamily="34" charset="0"/>
        <a:buChar char="•"/>
        <a:defRPr sz="524" kern="1200">
          <a:solidFill>
            <a:schemeClr val="tx1"/>
          </a:solidFill>
          <a:latin typeface="+mn-lt"/>
          <a:ea typeface="+mn-ea"/>
          <a:cs typeface="+mn-cs"/>
        </a:defRPr>
      </a:lvl9pPr>
    </p:bodyStyle>
    <p:otherStyle>
      <a:defPPr>
        <a:defRPr lang="en-US"/>
      </a:defPPr>
      <a:lvl1pPr marL="0" algn="l" defTabSz="266365" rtl="0" eaLnBrk="1" latinLnBrk="0" hangingPunct="1">
        <a:defRPr sz="524" kern="1200">
          <a:solidFill>
            <a:schemeClr val="tx1"/>
          </a:solidFill>
          <a:latin typeface="+mn-lt"/>
          <a:ea typeface="+mn-ea"/>
          <a:cs typeface="+mn-cs"/>
        </a:defRPr>
      </a:lvl1pPr>
      <a:lvl2pPr marL="133182" algn="l" defTabSz="266365" rtl="0" eaLnBrk="1" latinLnBrk="0" hangingPunct="1">
        <a:defRPr sz="524" kern="1200">
          <a:solidFill>
            <a:schemeClr val="tx1"/>
          </a:solidFill>
          <a:latin typeface="+mn-lt"/>
          <a:ea typeface="+mn-ea"/>
          <a:cs typeface="+mn-cs"/>
        </a:defRPr>
      </a:lvl2pPr>
      <a:lvl3pPr marL="266365" algn="l" defTabSz="266365" rtl="0" eaLnBrk="1" latinLnBrk="0" hangingPunct="1">
        <a:defRPr sz="524" kern="1200">
          <a:solidFill>
            <a:schemeClr val="tx1"/>
          </a:solidFill>
          <a:latin typeface="+mn-lt"/>
          <a:ea typeface="+mn-ea"/>
          <a:cs typeface="+mn-cs"/>
        </a:defRPr>
      </a:lvl3pPr>
      <a:lvl4pPr marL="399547" algn="l" defTabSz="266365" rtl="0" eaLnBrk="1" latinLnBrk="0" hangingPunct="1">
        <a:defRPr sz="524" kern="1200">
          <a:solidFill>
            <a:schemeClr val="tx1"/>
          </a:solidFill>
          <a:latin typeface="+mn-lt"/>
          <a:ea typeface="+mn-ea"/>
          <a:cs typeface="+mn-cs"/>
        </a:defRPr>
      </a:lvl4pPr>
      <a:lvl5pPr marL="532729" algn="l" defTabSz="266365" rtl="0" eaLnBrk="1" latinLnBrk="0" hangingPunct="1">
        <a:defRPr sz="524" kern="1200">
          <a:solidFill>
            <a:schemeClr val="tx1"/>
          </a:solidFill>
          <a:latin typeface="+mn-lt"/>
          <a:ea typeface="+mn-ea"/>
          <a:cs typeface="+mn-cs"/>
        </a:defRPr>
      </a:lvl5pPr>
      <a:lvl6pPr marL="665912" algn="l" defTabSz="266365" rtl="0" eaLnBrk="1" latinLnBrk="0" hangingPunct="1">
        <a:defRPr sz="524" kern="1200">
          <a:solidFill>
            <a:schemeClr val="tx1"/>
          </a:solidFill>
          <a:latin typeface="+mn-lt"/>
          <a:ea typeface="+mn-ea"/>
          <a:cs typeface="+mn-cs"/>
        </a:defRPr>
      </a:lvl6pPr>
      <a:lvl7pPr marL="799094" algn="l" defTabSz="266365" rtl="0" eaLnBrk="1" latinLnBrk="0" hangingPunct="1">
        <a:defRPr sz="524" kern="1200">
          <a:solidFill>
            <a:schemeClr val="tx1"/>
          </a:solidFill>
          <a:latin typeface="+mn-lt"/>
          <a:ea typeface="+mn-ea"/>
          <a:cs typeface="+mn-cs"/>
        </a:defRPr>
      </a:lvl7pPr>
      <a:lvl8pPr marL="932277" algn="l" defTabSz="266365" rtl="0" eaLnBrk="1" latinLnBrk="0" hangingPunct="1">
        <a:defRPr sz="524" kern="1200">
          <a:solidFill>
            <a:schemeClr val="tx1"/>
          </a:solidFill>
          <a:latin typeface="+mn-lt"/>
          <a:ea typeface="+mn-ea"/>
          <a:cs typeface="+mn-cs"/>
        </a:defRPr>
      </a:lvl8pPr>
      <a:lvl9pPr marL="1065459" algn="l" defTabSz="266365" rtl="0" eaLnBrk="1" latinLnBrk="0" hangingPunct="1">
        <a:defRPr sz="5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A4A34-474D-4934-B95C-8EC9FB70ED3E}"/>
              </a:ext>
            </a:extLst>
          </p:cNvPr>
          <p:cNvSpPr>
            <a:spLocks noGrp="1"/>
          </p:cNvSpPr>
          <p:nvPr>
            <p:ph type="title"/>
          </p:nvPr>
        </p:nvSpPr>
        <p:spPr>
          <a:xfrm>
            <a:off x="161776" y="133350"/>
            <a:ext cx="2298700" cy="375481"/>
          </a:xfrm>
        </p:spPr>
        <p:txBody>
          <a:bodyPr>
            <a:normAutofit fontScale="90000"/>
          </a:bodyPr>
          <a:lstStyle/>
          <a:p>
            <a:r>
              <a:rPr lang="fr-FR" sz="1250" dirty="0" err="1">
                <a:cs typeface="Calibri Light"/>
              </a:rPr>
              <a:t>AntiDette</a:t>
            </a:r>
            <a:br>
              <a:rPr lang="en-US" dirty="0"/>
            </a:br>
            <a:r>
              <a:rPr lang="fr-FR" sz="1250" dirty="0">
                <a:cs typeface="Calibri Light"/>
              </a:rPr>
              <a:t>Règles du jeu 1/3</a:t>
            </a:r>
            <a:endParaRPr lang="fr-FR" dirty="0"/>
          </a:p>
        </p:txBody>
      </p:sp>
      <p:sp>
        <p:nvSpPr>
          <p:cNvPr id="3" name="Espace réservé du contenu 2">
            <a:extLst>
              <a:ext uri="{FF2B5EF4-FFF2-40B4-BE49-F238E27FC236}">
                <a16:creationId xmlns:a16="http://schemas.microsoft.com/office/drawing/2014/main" id="{A817E6EB-38AC-453C-B3AD-C7E018D4D070}"/>
              </a:ext>
            </a:extLst>
          </p:cNvPr>
          <p:cNvSpPr>
            <a:spLocks noGrp="1"/>
          </p:cNvSpPr>
          <p:nvPr>
            <p:ph idx="1"/>
          </p:nvPr>
        </p:nvSpPr>
        <p:spPr>
          <a:xfrm>
            <a:off x="82646" y="571500"/>
            <a:ext cx="2453374" cy="2922588"/>
          </a:xfrm>
        </p:spPr>
        <p:txBody>
          <a:bodyPr vert="horz" lIns="91440" tIns="45720" rIns="91440" bIns="45720" rtlCol="0" anchor="t">
            <a:noAutofit/>
          </a:bodyPr>
          <a:lstStyle/>
          <a:p>
            <a:pPr marL="0" indent="0">
              <a:buNone/>
            </a:pPr>
            <a:r>
              <a:rPr lang="fr-FR" sz="900" b="1" dirty="0">
                <a:cs typeface="Calibri"/>
              </a:rPr>
              <a:t>Thème </a:t>
            </a:r>
            <a:r>
              <a:rPr lang="fr-FR" sz="900" dirty="0">
                <a:cs typeface="Calibri"/>
              </a:rPr>
              <a:t>: Création d'une application de notation des commerces locaux  </a:t>
            </a:r>
          </a:p>
          <a:p>
            <a:pPr marL="0" indent="0" algn="just">
              <a:buNone/>
            </a:pPr>
            <a:endParaRPr lang="fr-FR" sz="900" dirty="0">
              <a:cs typeface="Calibri"/>
            </a:endParaRPr>
          </a:p>
          <a:p>
            <a:pPr marL="0" indent="0">
              <a:spcBef>
                <a:spcPts val="200"/>
              </a:spcBef>
              <a:buNone/>
            </a:pPr>
            <a:r>
              <a:rPr lang="fr-FR" sz="900" b="1" dirty="0">
                <a:cs typeface="Calibri"/>
              </a:rPr>
              <a:t>But du jeu</a:t>
            </a:r>
            <a:r>
              <a:rPr lang="fr-FR" sz="900" dirty="0">
                <a:cs typeface="Calibri"/>
              </a:rPr>
              <a:t> :</a:t>
            </a:r>
          </a:p>
          <a:p>
            <a:pPr marL="0" indent="0">
              <a:spcBef>
                <a:spcPts val="200"/>
              </a:spcBef>
              <a:buNone/>
            </a:pPr>
            <a:r>
              <a:rPr lang="fr-FR" sz="900" dirty="0">
                <a:cs typeface="Calibri"/>
              </a:rPr>
              <a:t>Produire en équipe le plus de valeur possible en validant des </a:t>
            </a:r>
            <a:r>
              <a:rPr lang="fr-FR" sz="900" dirty="0" err="1">
                <a:cs typeface="Calibri"/>
              </a:rPr>
              <a:t>Features</a:t>
            </a:r>
            <a:r>
              <a:rPr lang="fr-FR" sz="900" dirty="0">
                <a:cs typeface="Calibri"/>
              </a:rPr>
              <a:t>. Pour cela, chaque joueur doit se constituer un deck qui représente son activité sur le projet.</a:t>
            </a:r>
          </a:p>
          <a:p>
            <a:pPr marL="66040" indent="-66040"/>
            <a:endParaRPr lang="fr-FR" sz="900" dirty="0">
              <a:cs typeface="Calibri"/>
            </a:endParaRPr>
          </a:p>
          <a:p>
            <a:pPr marL="0" indent="0">
              <a:buNone/>
            </a:pPr>
            <a:r>
              <a:rPr lang="fr-FR" sz="900" b="1" dirty="0">
                <a:cs typeface="Calibri"/>
              </a:rPr>
              <a:t>Préparation</a:t>
            </a:r>
            <a:r>
              <a:rPr lang="fr-FR" sz="900" dirty="0">
                <a:cs typeface="Calibri"/>
              </a:rPr>
              <a:t> : </a:t>
            </a:r>
          </a:p>
          <a:p>
            <a:pPr marL="0" indent="0">
              <a:spcBef>
                <a:spcPts val="200"/>
              </a:spcBef>
              <a:buNone/>
            </a:pPr>
            <a:r>
              <a:rPr lang="fr-FR" sz="900" dirty="0">
                <a:cs typeface="Calibri"/>
              </a:rPr>
              <a:t>Le deck de départ se constitue de 5 cartes Complexité, 2 cartes </a:t>
            </a:r>
            <a:r>
              <a:rPr lang="fr-FR" sz="900" dirty="0" err="1">
                <a:cs typeface="Calibri"/>
              </a:rPr>
              <a:t>Feature</a:t>
            </a:r>
            <a:r>
              <a:rPr lang="fr-FR" sz="900" dirty="0">
                <a:cs typeface="Calibri"/>
              </a:rPr>
              <a:t> et 3 cartes Dette Technique. Les cartes restantes sont triées par type et forment la zone d'achat, placées face ouverte à disposition du joueur.</a:t>
            </a:r>
          </a:p>
          <a:p>
            <a:pPr marL="0" indent="0">
              <a:spcBef>
                <a:spcPts val="200"/>
              </a:spcBef>
              <a:buNone/>
            </a:pPr>
            <a:endParaRPr lang="fr-FR" sz="900" dirty="0">
              <a:cs typeface="Calibri"/>
            </a:endParaRPr>
          </a:p>
          <a:p>
            <a:pPr marL="0" indent="0">
              <a:spcBef>
                <a:spcPts val="200"/>
              </a:spcBef>
              <a:buNone/>
            </a:pPr>
            <a:r>
              <a:rPr lang="fr-FR" sz="900" b="1" dirty="0">
                <a:cs typeface="Calibri"/>
              </a:rPr>
              <a:t>Déroulement d'un tour</a:t>
            </a:r>
            <a:r>
              <a:rPr lang="fr-FR" sz="900" dirty="0">
                <a:cs typeface="Calibri"/>
              </a:rPr>
              <a:t> : </a:t>
            </a:r>
            <a:endParaRPr lang="en-US" sz="900" dirty="0">
              <a:cs typeface="Calibri"/>
            </a:endParaRPr>
          </a:p>
          <a:p>
            <a:pPr marL="0" indent="0">
              <a:spcBef>
                <a:spcPts val="200"/>
              </a:spcBef>
              <a:buNone/>
            </a:pPr>
            <a:r>
              <a:rPr lang="fr-FR" sz="900" dirty="0">
                <a:cs typeface="Calibri"/>
              </a:rPr>
              <a:t>Le joueur prend les 5 premières cartes de sa pioche. Il doit utiliser les cartes dans l’objectif de produire de la valeur en réalisant des </a:t>
            </a:r>
            <a:r>
              <a:rPr lang="fr-FR" sz="900" dirty="0" err="1">
                <a:cs typeface="Calibri"/>
              </a:rPr>
              <a:t>Features</a:t>
            </a:r>
            <a:r>
              <a:rPr lang="fr-FR" sz="900" dirty="0">
                <a:cs typeface="Calibri"/>
              </a:rPr>
              <a:t>. En fin de tour, il défausse les cartes non utilisées pour en piocher 5 nouvelles. </a:t>
            </a:r>
          </a:p>
        </p:txBody>
      </p:sp>
    </p:spTree>
    <p:extLst>
      <p:ext uri="{BB962C8B-B14F-4D97-AF65-F5344CB8AC3E}">
        <p14:creationId xmlns:p14="http://schemas.microsoft.com/office/powerpoint/2010/main" val="800770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Rachat de dette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Diminuer votre DT</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Utilisez jusqu’à 2 points de complexité pour diminuer votre dette</a:t>
            </a:r>
          </a:p>
          <a:p>
            <a:pPr marL="285750" indent="-285750">
              <a:buFont typeface="Arial" panose="020B0604020202020204" pitchFamily="34" charset="0"/>
              <a:buChar char="•"/>
            </a:pPr>
            <a:r>
              <a:rPr lang="fr-FR" sz="1400" dirty="0"/>
              <a:t>La dette rachetée, retourne dans les achats</a:t>
            </a:r>
          </a:p>
          <a:p>
            <a:pPr marL="285750" indent="-285750">
              <a:buFont typeface="Arial" panose="020B0604020202020204" pitchFamily="34" charset="0"/>
              <a:buChar char="•"/>
            </a:pPr>
            <a:r>
              <a:rPr lang="fr-FR" sz="1400" dirty="0"/>
              <a:t>Lorsqu’utilisée, cette carte retourne dans les achats</a:t>
            </a:r>
          </a:p>
        </p:txBody>
      </p:sp>
      <p:sp>
        <p:nvSpPr>
          <p:cNvPr id="2" name="Rectangle : coins arrondis 1">
            <a:extLst>
              <a:ext uri="{FF2B5EF4-FFF2-40B4-BE49-F238E27FC236}">
                <a16:creationId xmlns:a16="http://schemas.microsoft.com/office/drawing/2014/main" id="{D75ADEF0-8795-4BBF-A585-AFB3C1305205}"/>
              </a:ext>
            </a:extLst>
          </p:cNvPr>
          <p:cNvSpPr/>
          <p:nvPr/>
        </p:nvSpPr>
        <p:spPr>
          <a:xfrm>
            <a:off x="2114843" y="13425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extLst>
      <p:ext uri="{BB962C8B-B14F-4D97-AF65-F5344CB8AC3E}">
        <p14:creationId xmlns:p14="http://schemas.microsoft.com/office/powerpoint/2010/main" val="999148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Rachat de dette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Diminuer votre DT</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Utilisez jusqu’à 2 points de complexité pour diminuer votre dette</a:t>
            </a:r>
          </a:p>
          <a:p>
            <a:pPr marL="285750" indent="-285750">
              <a:buFont typeface="Arial" panose="020B0604020202020204" pitchFamily="34" charset="0"/>
              <a:buChar char="•"/>
            </a:pPr>
            <a:r>
              <a:rPr lang="fr-FR" sz="1400" dirty="0"/>
              <a:t>La dette rachetée, retourne dans les achats</a:t>
            </a:r>
          </a:p>
          <a:p>
            <a:pPr marL="285750" indent="-285750">
              <a:buFont typeface="Arial" panose="020B0604020202020204" pitchFamily="34" charset="0"/>
              <a:buChar char="•"/>
            </a:pPr>
            <a:r>
              <a:rPr lang="fr-FR" sz="1400" dirty="0"/>
              <a:t>Lorsqu’utilisée, cette carte retourne dans les achats</a:t>
            </a:r>
          </a:p>
        </p:txBody>
      </p:sp>
      <p:sp>
        <p:nvSpPr>
          <p:cNvPr id="2" name="Rectangle : coins arrondis 1">
            <a:extLst>
              <a:ext uri="{FF2B5EF4-FFF2-40B4-BE49-F238E27FC236}">
                <a16:creationId xmlns:a16="http://schemas.microsoft.com/office/drawing/2014/main" id="{D75ADEF0-8795-4BBF-A585-AFB3C1305205}"/>
              </a:ext>
            </a:extLst>
          </p:cNvPr>
          <p:cNvSpPr/>
          <p:nvPr/>
        </p:nvSpPr>
        <p:spPr>
          <a:xfrm>
            <a:off x="2114843" y="13425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extLst>
      <p:ext uri="{BB962C8B-B14F-4D97-AF65-F5344CB8AC3E}">
        <p14:creationId xmlns:p14="http://schemas.microsoft.com/office/powerpoint/2010/main" val="975579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2382874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7500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8817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732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934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3994202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122556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108506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A4A34-474D-4934-B95C-8EC9FB70ED3E}"/>
              </a:ext>
            </a:extLst>
          </p:cNvPr>
          <p:cNvSpPr>
            <a:spLocks noGrp="1"/>
          </p:cNvSpPr>
          <p:nvPr>
            <p:ph type="title"/>
          </p:nvPr>
        </p:nvSpPr>
        <p:spPr>
          <a:xfrm>
            <a:off x="161776" y="133350"/>
            <a:ext cx="2298700" cy="375481"/>
          </a:xfrm>
        </p:spPr>
        <p:txBody>
          <a:bodyPr>
            <a:normAutofit fontScale="90000"/>
          </a:bodyPr>
          <a:lstStyle/>
          <a:p>
            <a:r>
              <a:rPr lang="fr-FR" sz="1250" dirty="0" err="1">
                <a:cs typeface="Calibri Light"/>
              </a:rPr>
              <a:t>AntiDette</a:t>
            </a:r>
            <a:br>
              <a:rPr lang="en-US" dirty="0"/>
            </a:br>
            <a:r>
              <a:rPr lang="fr-FR" sz="1250" dirty="0">
                <a:cs typeface="Calibri Light"/>
              </a:rPr>
              <a:t>Règles du jeu 2/3</a:t>
            </a:r>
            <a:endParaRPr lang="fr-FR" dirty="0"/>
          </a:p>
        </p:txBody>
      </p:sp>
      <p:sp>
        <p:nvSpPr>
          <p:cNvPr id="3" name="Espace réservé du contenu 2">
            <a:extLst>
              <a:ext uri="{FF2B5EF4-FFF2-40B4-BE49-F238E27FC236}">
                <a16:creationId xmlns:a16="http://schemas.microsoft.com/office/drawing/2014/main" id="{A817E6EB-38AC-453C-B3AD-C7E018D4D070}"/>
              </a:ext>
            </a:extLst>
          </p:cNvPr>
          <p:cNvSpPr>
            <a:spLocks noGrp="1"/>
          </p:cNvSpPr>
          <p:nvPr>
            <p:ph idx="1"/>
          </p:nvPr>
        </p:nvSpPr>
        <p:spPr>
          <a:xfrm>
            <a:off x="95321" y="571500"/>
            <a:ext cx="2468506" cy="2922588"/>
          </a:xfrm>
        </p:spPr>
        <p:txBody>
          <a:bodyPr vert="horz" lIns="91440" tIns="45720" rIns="91440" bIns="45720" rtlCol="0" anchor="t">
            <a:noAutofit/>
          </a:bodyPr>
          <a:lstStyle/>
          <a:p>
            <a:pPr marL="0" indent="0">
              <a:spcBef>
                <a:spcPts val="200"/>
              </a:spcBef>
              <a:buNone/>
            </a:pPr>
            <a:r>
              <a:rPr lang="fr-FR" sz="900" b="1" dirty="0">
                <a:cs typeface="Calibri"/>
              </a:rPr>
              <a:t>Fin de pioche</a:t>
            </a:r>
            <a:r>
              <a:rPr lang="fr-FR" sz="900" dirty="0">
                <a:cs typeface="Calibri"/>
              </a:rPr>
              <a:t> :  </a:t>
            </a:r>
            <a:endParaRPr lang="en-US" sz="900" dirty="0">
              <a:cs typeface="Calibri"/>
            </a:endParaRPr>
          </a:p>
          <a:p>
            <a:pPr marL="0" indent="0">
              <a:spcBef>
                <a:spcPts val="200"/>
              </a:spcBef>
              <a:buNone/>
            </a:pPr>
            <a:r>
              <a:rPr lang="fr-FR" sz="900" dirty="0">
                <a:cs typeface="Calibri"/>
              </a:rPr>
              <a:t>Lorsque le joueur n'a plus de carte à piocher, il ajoute à sa défausse 1 carte de complexité depuis la zone d'achat (si encore disponible). Il peut également décider d’ajouter une carte de production de valeur, s’il n’en prend pas, il choisi une des cartes visibles et la remet en dessous de la pioche. Les cartes sont mélangées et représentent la nouvelle pioche.</a:t>
            </a:r>
          </a:p>
          <a:p>
            <a:pPr marL="0" indent="0">
              <a:spcBef>
                <a:spcPts val="200"/>
              </a:spcBef>
              <a:buNone/>
            </a:pPr>
            <a:endParaRPr lang="fr-FR" sz="900" dirty="0">
              <a:cs typeface="Calibri"/>
            </a:endParaRPr>
          </a:p>
          <a:p>
            <a:pPr marL="66040" indent="-66040">
              <a:buNone/>
            </a:pPr>
            <a:r>
              <a:rPr lang="fr-FR" sz="900" b="1" dirty="0">
                <a:cs typeface="Calibri"/>
              </a:rPr>
              <a:t>Fin d'itération :</a:t>
            </a:r>
            <a:r>
              <a:rPr lang="fr-FR" sz="900" dirty="0">
                <a:cs typeface="Calibri"/>
              </a:rPr>
              <a:t> </a:t>
            </a:r>
            <a:r>
              <a:rPr lang="fr-FR" sz="700" i="1" dirty="0">
                <a:cs typeface="Calibri"/>
              </a:rPr>
              <a:t>tous les 10 tours de jeu</a:t>
            </a:r>
            <a:endParaRPr lang="fr-FR" sz="900" dirty="0">
              <a:cs typeface="Calibri"/>
            </a:endParaRPr>
          </a:p>
          <a:p>
            <a:pPr marL="0" indent="0">
              <a:buNone/>
            </a:pPr>
            <a:r>
              <a:rPr lang="fr-FR" sz="900" dirty="0">
                <a:cs typeface="Calibri"/>
              </a:rPr>
              <a:t>Les points des </a:t>
            </a:r>
            <a:r>
              <a:rPr lang="fr-FR" sz="900" dirty="0" err="1">
                <a:cs typeface="Calibri"/>
              </a:rPr>
              <a:t>features</a:t>
            </a:r>
            <a:r>
              <a:rPr lang="fr-FR" sz="900" dirty="0">
                <a:cs typeface="Calibri"/>
              </a:rPr>
              <a:t> terminées sont calculés. Chaque joueur mélange sa pioche de cartes </a:t>
            </a:r>
            <a:r>
              <a:rPr lang="fr-FR" sz="900" dirty="0" err="1">
                <a:cs typeface="Calibri"/>
              </a:rPr>
              <a:t>feature</a:t>
            </a:r>
            <a:r>
              <a:rPr lang="fr-FR" sz="900" dirty="0">
                <a:cs typeface="Calibri"/>
              </a:rPr>
              <a:t>.</a:t>
            </a:r>
          </a:p>
          <a:p>
            <a:pPr marL="66040" indent="-66040">
              <a:spcBef>
                <a:spcPts val="200"/>
              </a:spcBef>
              <a:buNone/>
            </a:pPr>
            <a:endParaRPr lang="fr-FR" sz="900" dirty="0">
              <a:cs typeface="Calibri"/>
            </a:endParaRPr>
          </a:p>
          <a:p>
            <a:pPr marL="66040" indent="-66040">
              <a:buNone/>
            </a:pPr>
            <a:r>
              <a:rPr lang="fr-FR" sz="900" b="1" dirty="0">
                <a:cs typeface="Calibri"/>
              </a:rPr>
              <a:t>Fin de partie : </a:t>
            </a:r>
            <a:r>
              <a:rPr lang="fr-FR" sz="700" i="1" dirty="0">
                <a:cs typeface="Calibri"/>
              </a:rPr>
              <a:t>2 à 6 itérations, suivant le temps disponible</a:t>
            </a:r>
            <a:endParaRPr lang="fr-FR" sz="900" dirty="0">
              <a:cs typeface="Calibri"/>
            </a:endParaRPr>
          </a:p>
          <a:p>
            <a:pPr marL="0" indent="0">
              <a:buNone/>
            </a:pPr>
            <a:r>
              <a:rPr lang="fr-FR" sz="900" dirty="0">
                <a:cs typeface="Calibri"/>
              </a:rPr>
              <a:t>En fin de partie, les joueurs calculent la valeur totale produite par l'équipe en additionnant les valeurs des </a:t>
            </a:r>
            <a:r>
              <a:rPr lang="fr-FR" sz="900" dirty="0" err="1">
                <a:cs typeface="Calibri"/>
              </a:rPr>
              <a:t>Features</a:t>
            </a:r>
            <a:r>
              <a:rPr lang="fr-FR" sz="900" dirty="0">
                <a:cs typeface="Calibri"/>
              </a:rPr>
              <a:t> entièrement validées. Ils déduisent de ce total 5 points par carte de Dette Technique présente dans les decks de chaque joueur. </a:t>
            </a:r>
          </a:p>
          <a:p>
            <a:pPr marL="66040" indent="-66040">
              <a:spcBef>
                <a:spcPts val="200"/>
              </a:spcBef>
              <a:buNone/>
            </a:pPr>
            <a:endParaRPr lang="fr-FR" sz="900" dirty="0">
              <a:cs typeface="Calibri"/>
            </a:endParaRPr>
          </a:p>
        </p:txBody>
      </p:sp>
    </p:spTree>
    <p:extLst>
      <p:ext uri="{BB962C8B-B14F-4D97-AF65-F5344CB8AC3E}">
        <p14:creationId xmlns:p14="http://schemas.microsoft.com/office/powerpoint/2010/main" val="373153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3260679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897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19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700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846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221974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1625808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1219423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65146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435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A4A34-474D-4934-B95C-8EC9FB70ED3E}"/>
              </a:ext>
            </a:extLst>
          </p:cNvPr>
          <p:cNvSpPr>
            <a:spLocks noGrp="1"/>
          </p:cNvSpPr>
          <p:nvPr>
            <p:ph type="title"/>
          </p:nvPr>
        </p:nvSpPr>
        <p:spPr>
          <a:xfrm>
            <a:off x="161776" y="133350"/>
            <a:ext cx="2298700" cy="375481"/>
          </a:xfrm>
        </p:spPr>
        <p:txBody>
          <a:bodyPr>
            <a:normAutofit fontScale="90000"/>
          </a:bodyPr>
          <a:lstStyle/>
          <a:p>
            <a:r>
              <a:rPr lang="fr-FR" sz="1250" dirty="0" err="1">
                <a:cs typeface="Calibri Light"/>
              </a:rPr>
              <a:t>AntiDette</a:t>
            </a:r>
            <a:br>
              <a:rPr lang="en-US" dirty="0"/>
            </a:br>
            <a:r>
              <a:rPr lang="fr-FR" sz="1250" dirty="0">
                <a:cs typeface="Calibri Light"/>
              </a:rPr>
              <a:t>Règles du jeu 3/3</a:t>
            </a:r>
            <a:endParaRPr lang="fr-FR" dirty="0"/>
          </a:p>
        </p:txBody>
      </p:sp>
      <p:sp>
        <p:nvSpPr>
          <p:cNvPr id="3" name="Espace réservé du contenu 2">
            <a:extLst>
              <a:ext uri="{FF2B5EF4-FFF2-40B4-BE49-F238E27FC236}">
                <a16:creationId xmlns:a16="http://schemas.microsoft.com/office/drawing/2014/main" id="{A817E6EB-38AC-453C-B3AD-C7E018D4D070}"/>
              </a:ext>
            </a:extLst>
          </p:cNvPr>
          <p:cNvSpPr>
            <a:spLocks noGrp="1"/>
          </p:cNvSpPr>
          <p:nvPr>
            <p:ph idx="1"/>
          </p:nvPr>
        </p:nvSpPr>
        <p:spPr>
          <a:xfrm>
            <a:off x="114414" y="571500"/>
            <a:ext cx="2420824" cy="2922588"/>
          </a:xfrm>
        </p:spPr>
        <p:txBody>
          <a:bodyPr vert="horz" lIns="91440" tIns="45720" rIns="91440" bIns="45720" rtlCol="0" anchor="t">
            <a:noAutofit/>
          </a:bodyPr>
          <a:lstStyle/>
          <a:p>
            <a:pPr marL="66040" indent="-66040">
              <a:buNone/>
            </a:pPr>
            <a:r>
              <a:rPr lang="fr-FR" sz="900" b="1" dirty="0">
                <a:cs typeface="Calibri"/>
              </a:rPr>
              <a:t>Règles spéciales</a:t>
            </a:r>
            <a:r>
              <a:rPr lang="fr-FR" sz="900" dirty="0">
                <a:cs typeface="Calibri"/>
              </a:rPr>
              <a:t> :  </a:t>
            </a:r>
          </a:p>
          <a:p>
            <a:pPr marL="66040" indent="-66040">
              <a:spcBef>
                <a:spcPts val="200"/>
              </a:spcBef>
            </a:pPr>
            <a:r>
              <a:rPr lang="fr-FR" sz="900" dirty="0">
                <a:cs typeface="Calibri"/>
              </a:rPr>
              <a:t>Une </a:t>
            </a:r>
            <a:r>
              <a:rPr lang="fr-FR" sz="900" dirty="0" err="1">
                <a:cs typeface="Calibri"/>
              </a:rPr>
              <a:t>Feature</a:t>
            </a:r>
            <a:r>
              <a:rPr lang="fr-FR" sz="900" dirty="0">
                <a:cs typeface="Calibri"/>
              </a:rPr>
              <a:t> est validée lorsque la carte correspondante a été produite par </a:t>
            </a:r>
            <a:r>
              <a:rPr lang="fr-FR" sz="900" dirty="0" err="1">
                <a:cs typeface="Calibri"/>
              </a:rPr>
              <a:t>suffisament</a:t>
            </a:r>
            <a:r>
              <a:rPr lang="fr-FR" sz="900" dirty="0">
                <a:cs typeface="Calibri"/>
              </a:rPr>
              <a:t> de joueurs. Il faut pour cela se reporter au tableau présent sur les cartes </a:t>
            </a:r>
            <a:r>
              <a:rPr lang="fr-FR" sz="900" dirty="0" err="1">
                <a:cs typeface="Calibri"/>
              </a:rPr>
              <a:t>Feature</a:t>
            </a:r>
            <a:r>
              <a:rPr lang="fr-FR" sz="900" dirty="0">
                <a:cs typeface="Calibri"/>
              </a:rPr>
              <a:t>. </a:t>
            </a:r>
            <a:endParaRPr lang="fr-FR" dirty="0">
              <a:cs typeface="Calibri"/>
            </a:endParaRPr>
          </a:p>
          <a:p>
            <a:pPr marL="66040" indent="-66040">
              <a:spcBef>
                <a:spcPts val="200"/>
              </a:spcBef>
            </a:pPr>
            <a:r>
              <a:rPr lang="fr-FR" sz="900" dirty="0">
                <a:cs typeface="Calibri"/>
              </a:rPr>
              <a:t>Lorsqu'une </a:t>
            </a:r>
            <a:r>
              <a:rPr lang="fr-FR" sz="900" dirty="0" err="1">
                <a:cs typeface="Calibri"/>
              </a:rPr>
              <a:t>Feature</a:t>
            </a:r>
            <a:r>
              <a:rPr lang="fr-FR" sz="900" dirty="0">
                <a:cs typeface="Calibri"/>
              </a:rPr>
              <a:t> est entièrement produite, alors les autres cartes de cette </a:t>
            </a:r>
            <a:r>
              <a:rPr lang="fr-FR" sz="900" dirty="0" err="1">
                <a:cs typeface="Calibri"/>
              </a:rPr>
              <a:t>Features</a:t>
            </a:r>
            <a:r>
              <a:rPr lang="fr-FR" sz="900" dirty="0">
                <a:cs typeface="Calibri"/>
              </a:rPr>
              <a:t> deviennent des rachats de dette. </a:t>
            </a:r>
            <a:endParaRPr lang="fr-FR" sz="800" dirty="0">
              <a:cs typeface="Calibri"/>
            </a:endParaRPr>
          </a:p>
          <a:p>
            <a:pPr marL="66040" indent="-66040">
              <a:spcBef>
                <a:spcPts val="200"/>
              </a:spcBef>
            </a:pPr>
            <a:endParaRPr lang="fr-FR" sz="900" dirty="0">
              <a:cs typeface="Calibri"/>
            </a:endParaRPr>
          </a:p>
          <a:p>
            <a:pPr marL="66040" indent="-66040" algn="just">
              <a:buNone/>
            </a:pPr>
            <a:r>
              <a:rPr lang="fr-FR" sz="900" b="1" dirty="0">
                <a:cs typeface="Calibri"/>
              </a:rPr>
              <a:t>Type de carte</a:t>
            </a:r>
            <a:r>
              <a:rPr lang="fr-FR" sz="900" dirty="0">
                <a:cs typeface="Calibri"/>
              </a:rPr>
              <a:t> : </a:t>
            </a:r>
          </a:p>
          <a:p>
            <a:pPr marL="0" indent="0">
              <a:spcBef>
                <a:spcPts val="0"/>
              </a:spcBef>
              <a:buNone/>
            </a:pPr>
            <a:r>
              <a:rPr lang="fr-FR" sz="900" u="sng" dirty="0" err="1">
                <a:cs typeface="Calibri"/>
              </a:rPr>
              <a:t>Feature</a:t>
            </a:r>
            <a:r>
              <a:rPr lang="fr-FR" sz="900" dirty="0">
                <a:cs typeface="Calibri"/>
              </a:rPr>
              <a:t> : </a:t>
            </a:r>
            <a:r>
              <a:rPr lang="fr-FR" sz="800" dirty="0">
                <a:cs typeface="Calibri"/>
              </a:rPr>
              <a:t>produisent de la valeur lorsqu'elles sont réalisées </a:t>
            </a:r>
          </a:p>
          <a:p>
            <a:pPr marL="0" indent="0">
              <a:spcBef>
                <a:spcPts val="0"/>
              </a:spcBef>
              <a:buNone/>
            </a:pPr>
            <a:r>
              <a:rPr lang="fr-FR" sz="900" u="sng" dirty="0">
                <a:cs typeface="Calibri"/>
              </a:rPr>
              <a:t>Dette Technique</a:t>
            </a:r>
            <a:r>
              <a:rPr lang="fr-FR" sz="900" dirty="0">
                <a:cs typeface="Calibri"/>
              </a:rPr>
              <a:t> : </a:t>
            </a:r>
            <a:r>
              <a:rPr lang="fr-FR" sz="800" dirty="0">
                <a:cs typeface="Calibri"/>
              </a:rPr>
              <a:t>gêne la production et apporte du malus en fin de partie </a:t>
            </a:r>
          </a:p>
          <a:p>
            <a:pPr marL="0" indent="0">
              <a:spcBef>
                <a:spcPts val="0"/>
              </a:spcBef>
              <a:buNone/>
            </a:pPr>
            <a:r>
              <a:rPr lang="fr-FR" sz="900" u="sng" dirty="0">
                <a:cs typeface="Calibri"/>
              </a:rPr>
              <a:t>Complexité</a:t>
            </a:r>
            <a:r>
              <a:rPr lang="fr-FR" sz="900" dirty="0">
                <a:cs typeface="Calibri"/>
              </a:rPr>
              <a:t> : </a:t>
            </a:r>
            <a:r>
              <a:rPr lang="fr-FR" sz="800" dirty="0">
                <a:cs typeface="Calibri"/>
              </a:rPr>
              <a:t>permet de produire des </a:t>
            </a:r>
            <a:r>
              <a:rPr lang="fr-FR" sz="800" dirty="0" err="1">
                <a:cs typeface="Calibri"/>
              </a:rPr>
              <a:t>features</a:t>
            </a:r>
            <a:r>
              <a:rPr lang="fr-FR" sz="800" dirty="0">
                <a:cs typeface="Calibri"/>
              </a:rPr>
              <a:t> ou de racheter de la dette technique </a:t>
            </a:r>
          </a:p>
          <a:p>
            <a:pPr marL="0" indent="0">
              <a:spcBef>
                <a:spcPts val="0"/>
              </a:spcBef>
              <a:buNone/>
            </a:pPr>
            <a:r>
              <a:rPr lang="fr-FR" sz="900" u="sng" dirty="0">
                <a:cs typeface="Calibri"/>
              </a:rPr>
              <a:t>Rachat de dette technique</a:t>
            </a:r>
            <a:r>
              <a:rPr lang="fr-FR" sz="900" dirty="0">
                <a:cs typeface="Calibri"/>
              </a:rPr>
              <a:t> : </a:t>
            </a:r>
            <a:r>
              <a:rPr lang="fr-FR" sz="800" dirty="0">
                <a:cs typeface="Calibri"/>
              </a:rPr>
              <a:t>permet de dépenser de la complexité pour retirer de la dette technique  </a:t>
            </a:r>
          </a:p>
          <a:p>
            <a:pPr marL="0" indent="0">
              <a:spcBef>
                <a:spcPts val="0"/>
              </a:spcBef>
              <a:buNone/>
            </a:pPr>
            <a:r>
              <a:rPr lang="fr-FR" sz="900" u="sng" dirty="0">
                <a:cs typeface="Calibri"/>
              </a:rPr>
              <a:t>Gestion de </a:t>
            </a:r>
            <a:r>
              <a:rPr lang="fr-FR" sz="900" u="sng" dirty="0" err="1">
                <a:cs typeface="Calibri"/>
              </a:rPr>
              <a:t>backlog</a:t>
            </a:r>
            <a:r>
              <a:rPr lang="fr-FR" sz="900" dirty="0">
                <a:cs typeface="Calibri"/>
              </a:rPr>
              <a:t> :</a:t>
            </a:r>
            <a:r>
              <a:rPr lang="fr-FR" sz="800" dirty="0">
                <a:cs typeface="Calibri"/>
              </a:rPr>
              <a:t> permet d'épargner de la complexité sur plusieurs tours </a:t>
            </a:r>
          </a:p>
          <a:p>
            <a:pPr marL="66040" indent="-66040">
              <a:spcBef>
                <a:spcPts val="200"/>
              </a:spcBef>
              <a:buNone/>
            </a:pPr>
            <a:endParaRPr lang="fr-FR" sz="900" dirty="0">
              <a:cs typeface="Calibri"/>
            </a:endParaRPr>
          </a:p>
        </p:txBody>
      </p:sp>
    </p:spTree>
    <p:extLst>
      <p:ext uri="{BB962C8B-B14F-4D97-AF65-F5344CB8AC3E}">
        <p14:creationId xmlns:p14="http://schemas.microsoft.com/office/powerpoint/2010/main" val="4146730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1723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1844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2174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Dette Technique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dette technique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p:txBody>
      </p:sp>
    </p:spTree>
    <p:extLst>
      <p:ext uri="{BB962C8B-B14F-4D97-AF65-F5344CB8AC3E}">
        <p14:creationId xmlns:p14="http://schemas.microsoft.com/office/powerpoint/2010/main" val="2928648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2822677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4075205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15558672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416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6897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632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A4A34-474D-4934-B95C-8EC9FB70ED3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817E6EB-38AC-453C-B3AD-C7E018D4D070}"/>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5716723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311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21660246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5434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3720809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18272491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169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21179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3241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59400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414399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64832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39628417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Complexité Produite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1 point de complexité</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Incorporez cette carte à votre jeu</a:t>
            </a:r>
          </a:p>
          <a:p>
            <a:pPr marL="285750" indent="-285750">
              <a:buFont typeface="Arial" panose="020B0604020202020204" pitchFamily="34" charset="0"/>
              <a:buChar char="•"/>
            </a:pPr>
            <a:r>
              <a:rPr lang="fr-FR" sz="1400" dirty="0"/>
              <a:t>Dépensez la pour produire ou racheter de la dette</a:t>
            </a:r>
          </a:p>
        </p:txBody>
      </p:sp>
    </p:spTree>
    <p:extLst>
      <p:ext uri="{BB962C8B-B14F-4D97-AF65-F5344CB8AC3E}">
        <p14:creationId xmlns:p14="http://schemas.microsoft.com/office/powerpoint/2010/main" val="2467621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Gestion de </a:t>
            </a:r>
            <a:r>
              <a:rPr lang="fr-FR" b="1" dirty="0" err="1">
                <a:solidFill>
                  <a:srgbClr val="9966FF"/>
                </a:solidFill>
              </a:rPr>
              <a:t>Backlog</a:t>
            </a:r>
            <a:endParaRPr lang="fr-FR" b="1" dirty="0">
              <a:solidFill>
                <a:srgbClr val="9966FF"/>
              </a:solidFill>
            </a:endParaRPr>
          </a:p>
        </p:txBody>
      </p:sp>
      <p:sp>
        <p:nvSpPr>
          <p:cNvPr id="8" name="Rectangle 7"/>
          <p:cNvSpPr/>
          <p:nvPr/>
        </p:nvSpPr>
        <p:spPr>
          <a:xfrm>
            <a:off x="141740" y="774070"/>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Produisez sur plusieurs jours</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r>
              <a:rPr lang="fr-FR" sz="1400" dirty="0"/>
              <a:t>Se pose en même temps qu’une carte Production de valeur</a:t>
            </a:r>
          </a:p>
          <a:p>
            <a:pPr marL="285750" indent="-285750">
              <a:buFont typeface="Arial" panose="020B0604020202020204" pitchFamily="34" charset="0"/>
              <a:buChar char="•"/>
            </a:pPr>
            <a:r>
              <a:rPr lang="fr-FR" sz="1400" dirty="0"/>
              <a:t>Permet de produire cette valeur sur plusieurs jours</a:t>
            </a:r>
          </a:p>
          <a:p>
            <a:pPr marL="285750" indent="-285750">
              <a:buFont typeface="Arial" panose="020B0604020202020204" pitchFamily="34" charset="0"/>
              <a:buChar char="•"/>
            </a:pPr>
            <a:r>
              <a:rPr lang="fr-FR" sz="1400" dirty="0"/>
              <a:t>La carte posée avec la gestion de </a:t>
            </a:r>
            <a:r>
              <a:rPr lang="fr-FR" sz="1400" dirty="0" err="1"/>
              <a:t>backlog</a:t>
            </a:r>
            <a:r>
              <a:rPr lang="fr-FR" sz="1400" dirty="0"/>
              <a:t> est prioritaire!</a:t>
            </a:r>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Tree>
    <p:extLst>
      <p:ext uri="{BB962C8B-B14F-4D97-AF65-F5344CB8AC3E}">
        <p14:creationId xmlns:p14="http://schemas.microsoft.com/office/powerpoint/2010/main" val="1538082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4219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01948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6003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47074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Gestion de </a:t>
            </a:r>
            <a:r>
              <a:rPr lang="fr-FR" b="1" dirty="0" err="1">
                <a:solidFill>
                  <a:srgbClr val="9966FF"/>
                </a:solidFill>
              </a:rPr>
              <a:t>Backlog</a:t>
            </a:r>
            <a:endParaRPr lang="fr-FR" b="1" dirty="0">
              <a:solidFill>
                <a:srgbClr val="9966FF"/>
              </a:solidFill>
            </a:endParaRPr>
          </a:p>
        </p:txBody>
      </p:sp>
      <p:sp>
        <p:nvSpPr>
          <p:cNvPr id="8" name="Rectangle 7"/>
          <p:cNvSpPr/>
          <p:nvPr/>
        </p:nvSpPr>
        <p:spPr>
          <a:xfrm>
            <a:off x="141740" y="774070"/>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Produisez sur plusieurs jours</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r>
              <a:rPr lang="fr-FR" sz="1400" dirty="0"/>
              <a:t>Se pose en même temps qu’une carte Production de valeur</a:t>
            </a:r>
          </a:p>
          <a:p>
            <a:pPr marL="285750" indent="-285750">
              <a:buFont typeface="Arial" panose="020B0604020202020204" pitchFamily="34" charset="0"/>
              <a:buChar char="•"/>
            </a:pPr>
            <a:r>
              <a:rPr lang="fr-FR" sz="1400" dirty="0"/>
              <a:t>Permet de produire cette valeur sur plusieurs jours</a:t>
            </a:r>
          </a:p>
          <a:p>
            <a:pPr marL="285750" indent="-285750">
              <a:buFont typeface="Arial" panose="020B0604020202020204" pitchFamily="34" charset="0"/>
              <a:buChar char="•"/>
            </a:pPr>
            <a:r>
              <a:rPr lang="fr-FR" sz="1400" dirty="0"/>
              <a:t>La carte posée avec la gestion de </a:t>
            </a:r>
            <a:r>
              <a:rPr lang="fr-FR" sz="1400" dirty="0" err="1"/>
              <a:t>backlog</a:t>
            </a:r>
            <a:r>
              <a:rPr lang="fr-FR" sz="1400" dirty="0"/>
              <a:t> est prioritaire!</a:t>
            </a:r>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Tree>
    <p:extLst>
      <p:ext uri="{BB962C8B-B14F-4D97-AF65-F5344CB8AC3E}">
        <p14:creationId xmlns:p14="http://schemas.microsoft.com/office/powerpoint/2010/main" val="25131552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Noter un commerce par nom et adresse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3C +2dt</a:t>
            </a:r>
          </a:p>
        </p:txBody>
      </p:sp>
      <p:graphicFrame>
        <p:nvGraphicFramePr>
          <p:cNvPr id="2" name="Tableau 1">
            <a:extLst>
              <a:ext uri="{FF2B5EF4-FFF2-40B4-BE49-F238E27FC236}">
                <a16:creationId xmlns:a16="http://schemas.microsoft.com/office/drawing/2014/main" id="{F2DD3227-2263-41ED-A4BC-8C3BE454746A}"/>
              </a:ext>
            </a:extLst>
          </p:cNvPr>
          <p:cNvGraphicFramePr>
            <a:graphicFrameLocks noGrp="1"/>
          </p:cNvGraphicFramePr>
          <p:nvPr>
            <p:extLst>
              <p:ext uri="{D42A27DB-BD31-4B8C-83A1-F6EECF244321}">
                <p14:modId xmlns:p14="http://schemas.microsoft.com/office/powerpoint/2010/main" val="1844372275"/>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21</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5C</a:t>
            </a:r>
          </a:p>
        </p:txBody>
      </p:sp>
    </p:spTree>
    <p:extLst>
      <p:ext uri="{BB962C8B-B14F-4D97-AF65-F5344CB8AC3E}">
        <p14:creationId xmlns:p14="http://schemas.microsoft.com/office/powerpoint/2010/main" val="32671545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Notes des commerces</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r>
              <a:rPr lang="fr-FR" sz="1200" dirty="0"/>
              <a:t>Afficher la moyenne des notes d’un commerce en recherchant par nom et adresse</a:t>
            </a:r>
            <a:endParaRPr lang="fr-FR" sz="105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3C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21</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5C</a:t>
            </a:r>
          </a:p>
        </p:txBody>
      </p:sp>
      <p:graphicFrame>
        <p:nvGraphicFramePr>
          <p:cNvPr id="15" name="Tableau 14">
            <a:extLst>
              <a:ext uri="{FF2B5EF4-FFF2-40B4-BE49-F238E27FC236}">
                <a16:creationId xmlns:a16="http://schemas.microsoft.com/office/drawing/2014/main" id="{10D09588-AD65-4555-B5FC-ADBF0EC1FB9C}"/>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86816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5377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Classer les commerces par type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2C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17</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5C</a:t>
            </a:r>
          </a:p>
        </p:txBody>
      </p:sp>
      <p:graphicFrame>
        <p:nvGraphicFramePr>
          <p:cNvPr id="15" name="Tableau 14">
            <a:extLst>
              <a:ext uri="{FF2B5EF4-FFF2-40B4-BE49-F238E27FC236}">
                <a16:creationId xmlns:a16="http://schemas.microsoft.com/office/drawing/2014/main" id="{9406A417-3D76-4EC3-9B34-BABCB8FC1F6D}"/>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29967233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49336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5550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1296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98365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Affichage de MAP pour localiser le commerce</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3C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15</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5C</a:t>
            </a:r>
          </a:p>
        </p:txBody>
      </p:sp>
      <p:graphicFrame>
        <p:nvGraphicFramePr>
          <p:cNvPr id="15" name="Tableau 14">
            <a:extLst>
              <a:ext uri="{FF2B5EF4-FFF2-40B4-BE49-F238E27FC236}">
                <a16:creationId xmlns:a16="http://schemas.microsoft.com/office/drawing/2014/main" id="{E864F20C-B73F-4B5A-A07C-3FE4DB7E40A8}"/>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40668883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Géolocalisation </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5C +3dt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20</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10C</a:t>
            </a:r>
          </a:p>
        </p:txBody>
      </p:sp>
      <p:graphicFrame>
        <p:nvGraphicFramePr>
          <p:cNvPr id="15" name="Tableau 14">
            <a:extLst>
              <a:ext uri="{FF2B5EF4-FFF2-40B4-BE49-F238E27FC236}">
                <a16:creationId xmlns:a16="http://schemas.microsoft.com/office/drawing/2014/main" id="{B685C59F-0BB0-4CD6-A9D3-23EC68FFD260}"/>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1065703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Création d’un profil utilisateur</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4C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19</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8C</a:t>
            </a:r>
          </a:p>
        </p:txBody>
      </p:sp>
      <p:graphicFrame>
        <p:nvGraphicFramePr>
          <p:cNvPr id="15" name="Tableau 14">
            <a:extLst>
              <a:ext uri="{FF2B5EF4-FFF2-40B4-BE49-F238E27FC236}">
                <a16:creationId xmlns:a16="http://schemas.microsoft.com/office/drawing/2014/main" id="{EC6B7671-C4EC-4DFA-B9BC-42183D4BD4B5}"/>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31697451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fr-FR" dirty="0"/>
              <a:t>Affichage d’un tableau de bord par utilisateur</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4C +3dt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16</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8C</a:t>
            </a:r>
          </a:p>
        </p:txBody>
      </p:sp>
      <p:graphicFrame>
        <p:nvGraphicFramePr>
          <p:cNvPr id="15" name="Tableau 14">
            <a:extLst>
              <a:ext uri="{FF2B5EF4-FFF2-40B4-BE49-F238E27FC236}">
                <a16:creationId xmlns:a16="http://schemas.microsoft.com/office/drawing/2014/main" id="{9B58DE58-D17D-47AA-B2E1-8EC5BFF0F66D}"/>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15270788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5054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41071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6320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05166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6158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Niveaux utilisateurs avec modérateur</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4C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18</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9C</a:t>
            </a:r>
          </a:p>
        </p:txBody>
      </p:sp>
      <p:graphicFrame>
        <p:nvGraphicFramePr>
          <p:cNvPr id="15" name="Tableau 14">
            <a:extLst>
              <a:ext uri="{FF2B5EF4-FFF2-40B4-BE49-F238E27FC236}">
                <a16:creationId xmlns:a16="http://schemas.microsoft.com/office/drawing/2014/main" id="{3A6DB6FE-2B1F-476F-9D86-0C221C166B69}"/>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34214995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Ajout de photos</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4C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15</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7C</a:t>
            </a:r>
          </a:p>
        </p:txBody>
      </p:sp>
      <p:graphicFrame>
        <p:nvGraphicFramePr>
          <p:cNvPr id="15" name="Tableau 14">
            <a:extLst>
              <a:ext uri="{FF2B5EF4-FFF2-40B4-BE49-F238E27FC236}">
                <a16:creationId xmlns:a16="http://schemas.microsoft.com/office/drawing/2014/main" id="{7F2430E3-55E3-450F-8D87-2D9317B9F4F7}"/>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2812064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Ajout de commentaires</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3C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20</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6C</a:t>
            </a:r>
          </a:p>
        </p:txBody>
      </p:sp>
      <p:graphicFrame>
        <p:nvGraphicFramePr>
          <p:cNvPr id="15" name="Tableau 14">
            <a:extLst>
              <a:ext uri="{FF2B5EF4-FFF2-40B4-BE49-F238E27FC236}">
                <a16:creationId xmlns:a16="http://schemas.microsoft.com/office/drawing/2014/main" id="{87A1932B-A258-45D6-B84C-0A7902765904}"/>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40896294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646331"/>
          </a:xfrm>
          <a:prstGeom prst="rect">
            <a:avLst/>
          </a:prstGeom>
          <a:noFill/>
        </p:spPr>
        <p:txBody>
          <a:bodyPr wrap="square" rtlCol="0">
            <a:spAutoFit/>
          </a:bodyPr>
          <a:lstStyle/>
          <a:p>
            <a:pPr algn="ctr"/>
            <a:r>
              <a:rPr lang="fr-FR" b="1" dirty="0">
                <a:solidFill>
                  <a:srgbClr val="9966FF"/>
                </a:solidFill>
              </a:rPr>
              <a:t>Production de valeur</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Connexion réseaux sociaux</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0" y="1741430"/>
            <a:ext cx="2380343" cy="969480"/>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p:txBody>
      </p:sp>
      <p:sp>
        <p:nvSpPr>
          <p:cNvPr id="9" name="Rectangle : coins arrondis 8">
            <a:extLst>
              <a:ext uri="{FF2B5EF4-FFF2-40B4-BE49-F238E27FC236}">
                <a16:creationId xmlns:a16="http://schemas.microsoft.com/office/drawing/2014/main" id="{1C08D349-CF99-4633-AD60-6C0C8893D666}"/>
              </a:ext>
            </a:extLst>
          </p:cNvPr>
          <p:cNvSpPr/>
          <p:nvPr/>
        </p:nvSpPr>
        <p:spPr>
          <a:xfrm>
            <a:off x="2211606" y="43374"/>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3C +2dt</a:t>
            </a:r>
          </a:p>
        </p:txBody>
      </p:sp>
      <p:sp>
        <p:nvSpPr>
          <p:cNvPr id="13" name="Rectangle : coins arrondis 12">
            <a:extLst>
              <a:ext uri="{FF2B5EF4-FFF2-40B4-BE49-F238E27FC236}">
                <a16:creationId xmlns:a16="http://schemas.microsoft.com/office/drawing/2014/main" id="{33990D18-4CF4-4DCF-A98E-E31F08FC7C21}"/>
              </a:ext>
            </a:extLst>
          </p:cNvPr>
          <p:cNvSpPr/>
          <p:nvPr/>
        </p:nvSpPr>
        <p:spPr>
          <a:xfrm>
            <a:off x="63791" y="5841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10</a:t>
            </a:r>
          </a:p>
        </p:txBody>
      </p:sp>
      <p:sp>
        <p:nvSpPr>
          <p:cNvPr id="14" name="Rectangle : coins arrondis 13">
            <a:extLst>
              <a:ext uri="{FF2B5EF4-FFF2-40B4-BE49-F238E27FC236}">
                <a16:creationId xmlns:a16="http://schemas.microsoft.com/office/drawing/2014/main" id="{894F5835-903B-45C4-A0EB-1425C9F7AA42}"/>
              </a:ext>
            </a:extLst>
          </p:cNvPr>
          <p:cNvSpPr/>
          <p:nvPr/>
        </p:nvSpPr>
        <p:spPr>
          <a:xfrm>
            <a:off x="2211606" y="402932"/>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6C</a:t>
            </a:r>
          </a:p>
        </p:txBody>
      </p:sp>
      <p:graphicFrame>
        <p:nvGraphicFramePr>
          <p:cNvPr id="15" name="Tableau 14">
            <a:extLst>
              <a:ext uri="{FF2B5EF4-FFF2-40B4-BE49-F238E27FC236}">
                <a16:creationId xmlns:a16="http://schemas.microsoft.com/office/drawing/2014/main" id="{2780BA03-C801-48E9-82C0-D0BC6CB60614}"/>
              </a:ext>
            </a:extLst>
          </p:cNvPr>
          <p:cNvGraphicFramePr>
            <a:graphicFrameLocks noGrp="1"/>
          </p:cNvGraphicFramePr>
          <p:nvPr>
            <p:extLst>
              <p:ext uri="{D42A27DB-BD31-4B8C-83A1-F6EECF244321}">
                <p14:modId xmlns:p14="http://schemas.microsoft.com/office/powerpoint/2010/main" val="3958437799"/>
              </p:ext>
            </p:extLst>
          </p:nvPr>
        </p:nvGraphicFramePr>
        <p:xfrm>
          <a:off x="697667" y="2905481"/>
          <a:ext cx="1268490" cy="741680"/>
        </p:xfrm>
        <a:graphic>
          <a:graphicData uri="http://schemas.openxmlformats.org/drawingml/2006/table">
            <a:tbl>
              <a:tblPr firstRow="1" bandRow="1">
                <a:tableStyleId>{5C22544A-7EE6-4342-B048-85BDC9FD1C3A}</a:tableStyleId>
              </a:tblPr>
              <a:tblGrid>
                <a:gridCol w="253698">
                  <a:extLst>
                    <a:ext uri="{9D8B030D-6E8A-4147-A177-3AD203B41FA5}">
                      <a16:colId xmlns:a16="http://schemas.microsoft.com/office/drawing/2014/main" val="112363683"/>
                    </a:ext>
                  </a:extLst>
                </a:gridCol>
                <a:gridCol w="253698">
                  <a:extLst>
                    <a:ext uri="{9D8B030D-6E8A-4147-A177-3AD203B41FA5}">
                      <a16:colId xmlns:a16="http://schemas.microsoft.com/office/drawing/2014/main" val="666130299"/>
                    </a:ext>
                  </a:extLst>
                </a:gridCol>
                <a:gridCol w="253698">
                  <a:extLst>
                    <a:ext uri="{9D8B030D-6E8A-4147-A177-3AD203B41FA5}">
                      <a16:colId xmlns:a16="http://schemas.microsoft.com/office/drawing/2014/main" val="1245113048"/>
                    </a:ext>
                  </a:extLst>
                </a:gridCol>
                <a:gridCol w="253698">
                  <a:extLst>
                    <a:ext uri="{9D8B030D-6E8A-4147-A177-3AD203B41FA5}">
                      <a16:colId xmlns:a16="http://schemas.microsoft.com/office/drawing/2014/main" val="1014320762"/>
                    </a:ext>
                  </a:extLst>
                </a:gridCol>
                <a:gridCol w="253698">
                  <a:extLst>
                    <a:ext uri="{9D8B030D-6E8A-4147-A177-3AD203B41FA5}">
                      <a16:colId xmlns:a16="http://schemas.microsoft.com/office/drawing/2014/main" val="1099216699"/>
                    </a:ext>
                  </a:extLst>
                </a:gridCol>
              </a:tblGrid>
              <a:tr h="370840">
                <a:tc>
                  <a:txBody>
                    <a:bodyPr/>
                    <a:lstStyle/>
                    <a:p>
                      <a:pPr algn="ctr"/>
                      <a:r>
                        <a:rPr lang="fr-FR" sz="1400" dirty="0"/>
                        <a:t>J</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5</a:t>
                      </a:r>
                    </a:p>
                  </a:txBody>
                  <a:tcPr anchor="ctr"/>
                </a:tc>
                <a:tc>
                  <a:txBody>
                    <a:bodyPr/>
                    <a:lstStyle/>
                    <a:p>
                      <a:pPr algn="ctr"/>
                      <a:r>
                        <a:rPr lang="fr-FR" sz="1400" dirty="0"/>
                        <a:t>6</a:t>
                      </a:r>
                    </a:p>
                  </a:txBody>
                  <a:tcPr anchor="ctr"/>
                </a:tc>
                <a:extLst>
                  <a:ext uri="{0D108BD9-81ED-4DB2-BD59-A6C34878D82A}">
                    <a16:rowId xmlns:a16="http://schemas.microsoft.com/office/drawing/2014/main" val="2467688650"/>
                  </a:ext>
                </a:extLst>
              </a:tr>
              <a:tr h="370840">
                <a:tc>
                  <a:txBody>
                    <a:bodyPr/>
                    <a:lstStyle/>
                    <a:p>
                      <a:pPr algn="ctr"/>
                      <a:r>
                        <a:rPr lang="fr-FR" sz="1400" dirty="0"/>
                        <a:t>C</a:t>
                      </a:r>
                    </a:p>
                  </a:txBody>
                  <a:tcPr anchor="ctr"/>
                </a:tc>
                <a:tc>
                  <a:txBody>
                    <a:bodyPr/>
                    <a:lstStyle/>
                    <a:p>
                      <a:pPr algn="ctr"/>
                      <a:r>
                        <a:rPr lang="fr-FR" sz="1400" dirty="0"/>
                        <a:t>2</a:t>
                      </a:r>
                    </a:p>
                  </a:txBody>
                  <a:tcPr anchor="ctr"/>
                </a:tc>
                <a:tc>
                  <a:txBody>
                    <a:bodyPr/>
                    <a:lstStyle/>
                    <a:p>
                      <a:pPr algn="ctr"/>
                      <a:r>
                        <a:rPr lang="fr-FR" sz="1400" dirty="0"/>
                        <a:t>3</a:t>
                      </a:r>
                    </a:p>
                  </a:txBody>
                  <a:tcPr anchor="ctr"/>
                </a:tc>
                <a:tc>
                  <a:txBody>
                    <a:bodyPr/>
                    <a:lstStyle/>
                    <a:p>
                      <a:pPr algn="ctr"/>
                      <a:r>
                        <a:rPr lang="fr-FR" sz="1400" dirty="0"/>
                        <a:t>4</a:t>
                      </a:r>
                    </a:p>
                  </a:txBody>
                  <a:tcPr anchor="ctr"/>
                </a:tc>
                <a:tc>
                  <a:txBody>
                    <a:bodyPr/>
                    <a:lstStyle/>
                    <a:p>
                      <a:pPr algn="ctr"/>
                      <a:r>
                        <a:rPr lang="fr-FR" sz="1400" dirty="0"/>
                        <a:t>4</a:t>
                      </a:r>
                    </a:p>
                  </a:txBody>
                  <a:tcPr anchor="ctr"/>
                </a:tc>
                <a:extLst>
                  <a:ext uri="{0D108BD9-81ED-4DB2-BD59-A6C34878D82A}">
                    <a16:rowId xmlns:a16="http://schemas.microsoft.com/office/drawing/2014/main" val="3690076968"/>
                  </a:ext>
                </a:extLst>
              </a:tr>
            </a:tbl>
          </a:graphicData>
        </a:graphic>
      </p:graphicFrame>
    </p:spTree>
    <p:extLst>
      <p:ext uri="{BB962C8B-B14F-4D97-AF65-F5344CB8AC3E}">
        <p14:creationId xmlns:p14="http://schemas.microsoft.com/office/powerpoint/2010/main" val="10056729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7837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34075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450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6452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907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 y="0"/>
            <a:ext cx="2664000" cy="3779838"/>
          </a:xfrm>
          <a:prstGeom prst="rect">
            <a:avLst/>
          </a:prstGeom>
          <a:solidFill>
            <a:srgbClr val="9966FF"/>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5" name="Rectangle 4"/>
          <p:cNvSpPr/>
          <p:nvPr/>
        </p:nvSpPr>
        <p:spPr>
          <a:xfrm>
            <a:off x="57074" y="53219"/>
            <a:ext cx="2549676" cy="3662438"/>
          </a:xfrm>
          <a:prstGeom prst="rect">
            <a:avLst/>
          </a:prstGeom>
          <a:ln>
            <a:solidFill>
              <a:srgbClr val="9966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308655" y="188683"/>
            <a:ext cx="2046514" cy="369332"/>
          </a:xfrm>
          <a:prstGeom prst="rect">
            <a:avLst/>
          </a:prstGeom>
          <a:noFill/>
        </p:spPr>
        <p:txBody>
          <a:bodyPr wrap="square" rtlCol="0">
            <a:spAutoFit/>
          </a:bodyPr>
          <a:lstStyle/>
          <a:p>
            <a:pPr algn="ctr"/>
            <a:r>
              <a:rPr lang="fr-FR" b="1" dirty="0">
                <a:solidFill>
                  <a:srgbClr val="9966FF"/>
                </a:solidFill>
              </a:rPr>
              <a:t>Rachat de dette</a:t>
            </a:r>
          </a:p>
        </p:txBody>
      </p:sp>
      <p:sp>
        <p:nvSpPr>
          <p:cNvPr id="8" name="Rectangle 7"/>
          <p:cNvSpPr/>
          <p:nvPr/>
        </p:nvSpPr>
        <p:spPr>
          <a:xfrm>
            <a:off x="141740" y="778933"/>
            <a:ext cx="2380343" cy="73539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000" dirty="0">
                <a:solidFill>
                  <a:schemeClr val="bg1"/>
                </a:solidFill>
              </a:rPr>
              <a:t>Diminuer votre DT</a:t>
            </a:r>
          </a:p>
        </p:txBody>
      </p:sp>
      <p:sp>
        <p:nvSpPr>
          <p:cNvPr id="10" name="Rectangle 9"/>
          <p:cNvSpPr/>
          <p:nvPr/>
        </p:nvSpPr>
        <p:spPr>
          <a:xfrm>
            <a:off x="78354"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dirty="0">
                <a:solidFill>
                  <a:schemeClr val="bg1"/>
                </a:solidFill>
              </a:rPr>
              <a:t>+2</a:t>
            </a:r>
          </a:p>
        </p:txBody>
      </p:sp>
      <p:sp>
        <p:nvSpPr>
          <p:cNvPr id="11" name="Rectangle 10"/>
          <p:cNvSpPr/>
          <p:nvPr/>
        </p:nvSpPr>
        <p:spPr>
          <a:xfrm>
            <a:off x="2160662" y="134259"/>
            <a:ext cx="421897" cy="4064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a:solidFill>
                  <a:schemeClr val="bg1"/>
                </a:solidFill>
              </a:rPr>
              <a:t>0</a:t>
            </a:r>
          </a:p>
        </p:txBody>
      </p:sp>
      <p:sp>
        <p:nvSpPr>
          <p:cNvPr id="12" name="Rectangle 11"/>
          <p:cNvSpPr/>
          <p:nvPr/>
        </p:nvSpPr>
        <p:spPr>
          <a:xfrm>
            <a:off x="141741" y="1867505"/>
            <a:ext cx="2380343" cy="1746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lstStyle/>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Utilisez jusqu’à 2 points de complexité pour diminuer votre dette</a:t>
            </a:r>
          </a:p>
          <a:p>
            <a:pPr marL="285750" indent="-285750">
              <a:buFont typeface="Arial" panose="020B0604020202020204" pitchFamily="34" charset="0"/>
              <a:buChar char="•"/>
            </a:pPr>
            <a:r>
              <a:rPr lang="fr-FR" sz="1400" dirty="0"/>
              <a:t>La dette rachetée, retourne dans les achats</a:t>
            </a:r>
          </a:p>
          <a:p>
            <a:pPr marL="285750" indent="-285750">
              <a:buFont typeface="Arial" panose="020B0604020202020204" pitchFamily="34" charset="0"/>
              <a:buChar char="•"/>
            </a:pPr>
            <a:r>
              <a:rPr lang="fr-FR" sz="1400" dirty="0"/>
              <a:t>Lorsqu’utilisée, cette carte retourne dans les achats</a:t>
            </a:r>
          </a:p>
        </p:txBody>
      </p:sp>
      <p:sp>
        <p:nvSpPr>
          <p:cNvPr id="2" name="Rectangle : coins arrondis 1">
            <a:extLst>
              <a:ext uri="{FF2B5EF4-FFF2-40B4-BE49-F238E27FC236}">
                <a16:creationId xmlns:a16="http://schemas.microsoft.com/office/drawing/2014/main" id="{D75ADEF0-8795-4BBF-A585-AFB3C1305205}"/>
              </a:ext>
            </a:extLst>
          </p:cNvPr>
          <p:cNvSpPr/>
          <p:nvPr/>
        </p:nvSpPr>
        <p:spPr>
          <a:xfrm>
            <a:off x="2114843" y="134259"/>
            <a:ext cx="407240" cy="32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extLst>
      <p:ext uri="{BB962C8B-B14F-4D97-AF65-F5344CB8AC3E}">
        <p14:creationId xmlns:p14="http://schemas.microsoft.com/office/powerpoint/2010/main" val="426830080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835</TotalTime>
  <Words>1312</Words>
  <Application>Microsoft Macintosh PowerPoint</Application>
  <PresentationFormat>Personnalisé</PresentationFormat>
  <Paragraphs>392</Paragraphs>
  <Slides>80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80</vt:i4>
      </vt:variant>
    </vt:vector>
  </HeadingPairs>
  <TitlesOfParts>
    <vt:vector size="84" baseType="lpstr">
      <vt:lpstr>Arial</vt:lpstr>
      <vt:lpstr>Calibri</vt:lpstr>
      <vt:lpstr>Calibri Light</vt:lpstr>
      <vt:lpstr>Thème Office</vt:lpstr>
      <vt:lpstr>AntiDette Règles du jeu 1/3</vt:lpstr>
      <vt:lpstr>AntiDette Règles du jeu 2/3</vt:lpstr>
      <vt:lpstr>AntiDette Règles du jeu 3/3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TONDEUR NICOLAS</dc:creator>
  <cp:lastModifiedBy>Nico Tondeur</cp:lastModifiedBy>
  <cp:revision>73</cp:revision>
  <cp:lastPrinted>2018-03-15T10:49:53Z</cp:lastPrinted>
  <dcterms:created xsi:type="dcterms:W3CDTF">2017-02-20T14:32:38Z</dcterms:created>
  <dcterms:modified xsi:type="dcterms:W3CDTF">2020-12-22T10:50:05Z</dcterms:modified>
</cp:coreProperties>
</file>